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12"/>
  </p:notesMasterIdLst>
  <p:sldIdLst>
    <p:sldId id="382" r:id="rId2"/>
    <p:sldId id="311" r:id="rId3"/>
    <p:sldId id="365" r:id="rId4"/>
    <p:sldId id="366" r:id="rId5"/>
    <p:sldId id="374" r:id="rId6"/>
    <p:sldId id="375" r:id="rId7"/>
    <p:sldId id="368" r:id="rId8"/>
    <p:sldId id="383" r:id="rId9"/>
    <p:sldId id="384" r:id="rId10"/>
    <p:sldId id="315" r:id="rId11"/>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2" userDrawn="1">
          <p15:clr>
            <a:srgbClr val="A4A3A4"/>
          </p15:clr>
        </p15:guide>
        <p15:guide id="3" orient="horz" pos="1393" userDrawn="1">
          <p15:clr>
            <a:srgbClr val="A4A3A4"/>
          </p15:clr>
        </p15:guide>
        <p15:guide id="4" pos="532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760"/>
    <a:srgbClr val="011893"/>
    <a:srgbClr val="DC7881"/>
    <a:srgbClr val="DC122F"/>
    <a:srgbClr val="4B4B4C"/>
    <a:srgbClr val="4B4B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66" autoAdjust="0"/>
    <p:restoredTop sz="93250" autoAdjust="0"/>
  </p:normalViewPr>
  <p:slideViewPr>
    <p:cSldViewPr snapToGrid="0">
      <p:cViewPr varScale="1">
        <p:scale>
          <a:sx n="82" d="100"/>
          <a:sy n="82" d="100"/>
        </p:scale>
        <p:origin x="480" y="160"/>
      </p:cViewPr>
      <p:guideLst>
        <p:guide orient="horz" pos="282"/>
        <p:guide orient="horz" pos="1393"/>
        <p:guide pos="5329"/>
      </p:guideLst>
    </p:cSldViewPr>
  </p:slideViewPr>
  <p:notesTextViewPr>
    <p:cViewPr>
      <p:scale>
        <a:sx n="110" d="100"/>
        <a:sy n="11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gerenciageneral/Desktop/Info%20Junta%20de%20Consejo/Estadisticas%20ENERO%20A%20SEPT%202018_IVONN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gerenciageneral/Desktop/Info%20Junta%20de%20Consejo/Estadisticas%20ENERO%20A%20SEPT%202018_IVONN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oleObject" Target="file:////Users/gerenciageneral/Library/Containers/com.apple.mail/Data/Library/Mail%20Downloads/FB5A35D3-6B03-4991-A809-7CF58025EEEA/INDICADORES%20NORMATIVIDAD%202019.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Users/gerenciageneral/Desktop/Info%20Junta%20de%20Consejo/INDICADORES%20NORMATIVIDAD%20MAYO%202019.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Users/gerenciageneral/Desktop/Info%20Junta%20de%20Consejo/Estadisticas%20ENERO%20A%20SEPT%202018_IVONNE.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Arial Narrow" panose="020B0604020202020204" pitchFamily="34" charset="0"/>
                <a:ea typeface="+mn-ea"/>
                <a:cs typeface="Arial Narrow" panose="020B0604020202020204" pitchFamily="34" charset="0"/>
              </a:defRPr>
            </a:pPr>
            <a:r>
              <a:rPr lang="es-ES_tradnl" sz="1600" b="1" dirty="0">
                <a:solidFill>
                  <a:schemeClr val="tx1"/>
                </a:solidFill>
              </a:rPr>
              <a:t>REGISTRO DE ASALTOS </a:t>
            </a:r>
          </a:p>
          <a:p>
            <a:pPr>
              <a:defRPr sz="1600" b="1">
                <a:solidFill>
                  <a:schemeClr val="tx1"/>
                </a:solidFill>
              </a:defRPr>
            </a:pPr>
            <a:r>
              <a:rPr lang="es-ES_tradnl" sz="1400" b="1" dirty="0">
                <a:solidFill>
                  <a:schemeClr val="tx1"/>
                </a:solidFill>
              </a:rPr>
              <a:t>Enero 2016 a Abril 2019</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Arial Narrow" panose="020B0604020202020204" pitchFamily="34" charset="0"/>
              <a:ea typeface="+mn-ea"/>
              <a:cs typeface="Arial Narrow" panose="020B0604020202020204" pitchFamily="34" charset="0"/>
            </a:defRPr>
          </a:pPr>
          <a:endParaRPr lang="es-MX"/>
        </a:p>
      </c:txPr>
    </c:title>
    <c:autoTitleDeleted val="0"/>
    <c:plotArea>
      <c:layout/>
      <c:barChart>
        <c:barDir val="col"/>
        <c:grouping val="clustered"/>
        <c:varyColors val="0"/>
        <c:ser>
          <c:idx val="0"/>
          <c:order val="0"/>
          <c:spPr>
            <a:solidFill>
              <a:srgbClr val="011893"/>
            </a:solidFill>
            <a:ln>
              <a:noFill/>
            </a:ln>
            <a:effectLst/>
          </c:spPr>
          <c:invertIfNegative val="0"/>
          <c:dLbls>
            <c:dLbl>
              <c:idx val="0"/>
              <c:layout>
                <c:manualLayout>
                  <c:x val="0"/>
                  <c:y val="-9.2592592592592588E-5"/>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86D-3646-B4D4-9915D8A827AB}"/>
                </c:ext>
              </c:extLst>
            </c:dLbl>
            <c:dLbl>
              <c:idx val="1"/>
              <c:layout>
                <c:manualLayout>
                  <c:x val="-4.8498725337513289E-17"/>
                  <c:y val="9.166666666666581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86D-3646-B4D4-9915D8A827AB}"/>
                </c:ext>
              </c:extLst>
            </c:dLbl>
            <c:dLbl>
              <c:idx val="2"/>
              <c:layout>
                <c:manualLayout>
                  <c:x val="6.8995486220737375E-4"/>
                  <c:y val="9.166726426885745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86D-3646-B4D4-9915D8A827AB}"/>
                </c:ext>
              </c:extLst>
            </c:dLbl>
            <c:dLbl>
              <c:idx val="3"/>
              <c:layout>
                <c:manualLayout>
                  <c:x val="5.2908311562464795E-3"/>
                  <c:y val="9.166666666666581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86D-3646-B4D4-9915D8A827AB}"/>
                </c:ext>
              </c:extLst>
            </c:dLbl>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Narrow" panose="020B0604020202020204" pitchFamily="34" charset="0"/>
                    <a:ea typeface="+mn-ea"/>
                    <a:cs typeface="Arial Narrow" panose="020B0604020202020204" pitchFamily="34" charset="0"/>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ILICITOS!$V$8:$V$11</c:f>
              <c:numCache>
                <c:formatCode>General</c:formatCode>
                <c:ptCount val="4"/>
                <c:pt idx="0">
                  <c:v>2016</c:v>
                </c:pt>
                <c:pt idx="1">
                  <c:v>2017</c:v>
                </c:pt>
                <c:pt idx="2">
                  <c:v>2018</c:v>
                </c:pt>
                <c:pt idx="3">
                  <c:v>2019</c:v>
                </c:pt>
              </c:numCache>
            </c:numRef>
          </c:cat>
          <c:val>
            <c:numRef>
              <c:f>ILICITOS!$W$8:$W$11</c:f>
              <c:numCache>
                <c:formatCode>General</c:formatCode>
                <c:ptCount val="4"/>
                <c:pt idx="0">
                  <c:v>384</c:v>
                </c:pt>
                <c:pt idx="1">
                  <c:v>327</c:v>
                </c:pt>
                <c:pt idx="2" formatCode="#,##0">
                  <c:v>1056</c:v>
                </c:pt>
                <c:pt idx="3">
                  <c:v>228</c:v>
                </c:pt>
              </c:numCache>
            </c:numRef>
          </c:val>
          <c:extLst>
            <c:ext xmlns:c16="http://schemas.microsoft.com/office/drawing/2014/chart" uri="{C3380CC4-5D6E-409C-BE32-E72D297353CC}">
              <c16:uniqueId val="{00000004-486D-3646-B4D4-9915D8A827AB}"/>
            </c:ext>
          </c:extLst>
        </c:ser>
        <c:dLbls>
          <c:dLblPos val="inEnd"/>
          <c:showLegendKey val="0"/>
          <c:showVal val="1"/>
          <c:showCatName val="0"/>
          <c:showSerName val="0"/>
          <c:showPercent val="0"/>
          <c:showBubbleSize val="0"/>
        </c:dLbls>
        <c:gapWidth val="219"/>
        <c:overlap val="-27"/>
        <c:axId val="1267470352"/>
        <c:axId val="1267494304"/>
      </c:barChart>
      <c:catAx>
        <c:axId val="1267470352"/>
        <c:scaling>
          <c:orientation val="minMax"/>
        </c:scaling>
        <c:delete val="0"/>
        <c:axPos val="b"/>
        <c:title>
          <c:tx>
            <c:rich>
              <a:bodyPr rot="0" spcFirstLastPara="1" vertOverflow="ellipsis" vert="horz" wrap="square" anchor="ctr" anchorCtr="1"/>
              <a:lstStyle/>
              <a:p>
                <a:pPr>
                  <a:defRPr sz="1100" b="1" i="0" u="none" strike="noStrike" kern="1200" baseline="0">
                    <a:solidFill>
                      <a:schemeClr val="tx1"/>
                    </a:solidFill>
                    <a:latin typeface="Arial Narrow" panose="020B0604020202020204" pitchFamily="34" charset="0"/>
                    <a:ea typeface="+mn-ea"/>
                    <a:cs typeface="Arial Narrow" panose="020B0604020202020204" pitchFamily="34" charset="0"/>
                  </a:defRPr>
                </a:pPr>
                <a:r>
                  <a:rPr lang="es-ES_tradnl" sz="1100" b="1">
                    <a:solidFill>
                      <a:schemeClr val="tx1"/>
                    </a:solidFill>
                  </a:rPr>
                  <a:t>Año</a:t>
                </a:r>
              </a:p>
            </c:rich>
          </c:tx>
          <c:layout>
            <c:manualLayout>
              <c:xMode val="edge"/>
              <c:yMode val="edge"/>
              <c:x val="0.52311982771597054"/>
              <c:y val="0.8898051030970201"/>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Narrow" panose="020B0604020202020204" pitchFamily="34" charset="0"/>
                  <a:ea typeface="+mn-ea"/>
                  <a:cs typeface="Arial Narrow" panose="020B0604020202020204" pitchFamily="34" charset="0"/>
                </a:defRPr>
              </a:pPr>
              <a:endParaRPr lang="es-MX"/>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Narrow" panose="020B0604020202020204" pitchFamily="34" charset="0"/>
                <a:ea typeface="+mn-ea"/>
                <a:cs typeface="Arial Narrow" panose="020B0604020202020204" pitchFamily="34" charset="0"/>
              </a:defRPr>
            </a:pPr>
            <a:endParaRPr lang="es-MX"/>
          </a:p>
        </c:txPr>
        <c:crossAx val="1267494304"/>
        <c:crosses val="autoZero"/>
        <c:auto val="1"/>
        <c:lblAlgn val="ctr"/>
        <c:lblOffset val="100"/>
        <c:noMultiLvlLbl val="0"/>
      </c:catAx>
      <c:valAx>
        <c:axId val="1267494304"/>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1" i="0" u="none" strike="noStrike" kern="1200" baseline="0">
                    <a:solidFill>
                      <a:schemeClr val="tx1"/>
                    </a:solidFill>
                    <a:latin typeface="Arial Narrow" panose="020B0604020202020204" pitchFamily="34" charset="0"/>
                    <a:ea typeface="+mn-ea"/>
                    <a:cs typeface="Arial Narrow" panose="020B0604020202020204" pitchFamily="34" charset="0"/>
                  </a:defRPr>
                </a:pPr>
                <a:r>
                  <a:rPr lang="es-ES_tradnl" sz="1100" b="1">
                    <a:solidFill>
                      <a:schemeClr val="tx1"/>
                    </a:solidFill>
                  </a:rPr>
                  <a:t>Asaltos Reportados</a:t>
                </a:r>
              </a:p>
            </c:rich>
          </c:tx>
          <c:layout>
            <c:manualLayout>
              <c:xMode val="edge"/>
              <c:yMode val="edge"/>
              <c:x val="1.3800546348609975E-2"/>
              <c:y val="0.3005794199761665"/>
            </c:manualLayout>
          </c:layout>
          <c:overlay val="0"/>
          <c:spPr>
            <a:noFill/>
            <a:ln>
              <a:noFill/>
            </a:ln>
            <a:effectLst/>
          </c:spPr>
          <c:txPr>
            <a:bodyPr rot="-5400000" spcFirstLastPara="1" vertOverflow="ellipsis" vert="horz" wrap="square" anchor="ctr" anchorCtr="1"/>
            <a:lstStyle/>
            <a:p>
              <a:pPr>
                <a:defRPr sz="1100" b="1" i="0" u="none" strike="noStrike" kern="1200" baseline="0">
                  <a:solidFill>
                    <a:schemeClr val="tx1"/>
                  </a:solidFill>
                  <a:latin typeface="Arial Narrow" panose="020B0604020202020204" pitchFamily="34" charset="0"/>
                  <a:ea typeface="+mn-ea"/>
                  <a:cs typeface="Arial Narrow" panose="020B0604020202020204" pitchFamily="34" charset="0"/>
                </a:defRPr>
              </a:pPr>
              <a:endParaRPr lang="es-MX"/>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Narrow" panose="020B0604020202020204" pitchFamily="34" charset="0"/>
                <a:ea typeface="+mn-ea"/>
                <a:cs typeface="Arial Narrow" panose="020B0604020202020204" pitchFamily="34" charset="0"/>
              </a:defRPr>
            </a:pPr>
            <a:endParaRPr lang="es-MX"/>
          </a:p>
        </c:txPr>
        <c:crossAx val="1267470352"/>
        <c:crosses val="autoZero"/>
        <c:crossBetween val="between"/>
        <c:majorUnit val="150"/>
      </c:valAx>
      <c:spPr>
        <a:noFill/>
        <a:ln>
          <a:noFill/>
        </a:ln>
        <a:effectLst/>
      </c:spPr>
    </c:plotArea>
    <c:plotVisOnly val="1"/>
    <c:dispBlanksAs val="gap"/>
    <c:showDLblsOverMax val="0"/>
  </c:chart>
  <c:spPr>
    <a:noFill/>
    <a:ln>
      <a:noFill/>
    </a:ln>
    <a:effectLst/>
  </c:spPr>
  <c:txPr>
    <a:bodyPr/>
    <a:lstStyle/>
    <a:p>
      <a:pPr>
        <a:defRPr>
          <a:latin typeface="Arial Narrow" panose="020B0604020202020204" pitchFamily="34" charset="0"/>
          <a:cs typeface="Arial Narrow" panose="020B0604020202020204" pitchFamily="34" charset="0"/>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Arial Narrow" panose="020B0604020202020204" pitchFamily="34" charset="0"/>
                <a:ea typeface="+mn-ea"/>
                <a:cs typeface="Arial Narrow" panose="020B0604020202020204" pitchFamily="34" charset="0"/>
              </a:defRPr>
            </a:pPr>
            <a:r>
              <a:rPr lang="es-ES_tradnl" sz="1600" b="1" dirty="0">
                <a:solidFill>
                  <a:schemeClr val="tx1"/>
                </a:solidFill>
              </a:rPr>
              <a:t>REGISTRO DE VEHÍCULOS TOMADOS ILEGALMENTE</a:t>
            </a:r>
          </a:p>
          <a:p>
            <a:pPr>
              <a:defRPr b="1">
                <a:solidFill>
                  <a:schemeClr val="tx1"/>
                </a:solidFill>
              </a:defRPr>
            </a:pPr>
            <a:r>
              <a:rPr lang="es-ES_tradnl" b="1" dirty="0">
                <a:solidFill>
                  <a:schemeClr val="tx1"/>
                </a:solidFill>
              </a:rPr>
              <a:t>Diciembre 2014 a Abril 2019</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Arial Narrow" panose="020B0604020202020204" pitchFamily="34" charset="0"/>
              <a:ea typeface="+mn-ea"/>
              <a:cs typeface="Arial Narrow" panose="020B0604020202020204" pitchFamily="34" charset="0"/>
            </a:defRPr>
          </a:pPr>
          <a:endParaRPr lang="es-MX"/>
        </a:p>
      </c:txPr>
    </c:title>
    <c:autoTitleDeleted val="0"/>
    <c:plotArea>
      <c:layout>
        <c:manualLayout>
          <c:layoutTarget val="inner"/>
          <c:xMode val="edge"/>
          <c:yMode val="edge"/>
          <c:x val="0.16025792899112551"/>
          <c:y val="0.26425222888636735"/>
          <c:w val="0.69146418557946276"/>
          <c:h val="0.45960479818447075"/>
        </c:manualLayout>
      </c:layout>
      <c:barChart>
        <c:barDir val="col"/>
        <c:grouping val="clustered"/>
        <c:varyColors val="0"/>
        <c:ser>
          <c:idx val="0"/>
          <c:order val="0"/>
          <c:tx>
            <c:strRef>
              <c:f>'TOMA ILEGAL'!$U$38</c:f>
              <c:strCache>
                <c:ptCount val="1"/>
                <c:pt idx="0">
                  <c:v>Días Autobús</c:v>
                </c:pt>
              </c:strCache>
            </c:strRef>
          </c:tx>
          <c:spPr>
            <a:solidFill>
              <a:srgbClr val="011893"/>
            </a:solidFill>
            <a:ln>
              <a:noFill/>
            </a:ln>
            <a:effectLst/>
          </c:spPr>
          <c:invertIfNegative val="0"/>
          <c:dLbls>
            <c:dLbl>
              <c:idx val="0"/>
              <c:layout>
                <c:manualLayout>
                  <c:x val="0"/>
                  <c:y val="-1.132253442897427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A6A-0D47-AAA5-B83A21BC29FC}"/>
                </c:ext>
              </c:extLst>
            </c:dLbl>
            <c:dLbl>
              <c:idx val="1"/>
              <c:layout>
                <c:manualLayout>
                  <c:x val="2.2030650011726147E-3"/>
                  <c:y val="-1.887089071495716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A6A-0D47-AAA5-B83A21BC29FC}"/>
                </c:ext>
              </c:extLst>
            </c:dLbl>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Narrow" panose="020B0604020202020204" pitchFamily="34" charset="0"/>
                    <a:ea typeface="+mn-ea"/>
                    <a:cs typeface="Arial Narrow" panose="020B0604020202020204" pitchFamily="34" charset="0"/>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'TOMA ILEGAL'!$T$39:$T$44</c:f>
              <c:numCache>
                <c:formatCode>General</c:formatCode>
                <c:ptCount val="6"/>
                <c:pt idx="0">
                  <c:v>2014</c:v>
                </c:pt>
                <c:pt idx="1">
                  <c:v>2015</c:v>
                </c:pt>
                <c:pt idx="2">
                  <c:v>2016</c:v>
                </c:pt>
                <c:pt idx="3">
                  <c:v>2017</c:v>
                </c:pt>
                <c:pt idx="4">
                  <c:v>2018</c:v>
                </c:pt>
                <c:pt idx="5">
                  <c:v>2019</c:v>
                </c:pt>
              </c:numCache>
            </c:numRef>
          </c:cat>
          <c:val>
            <c:numRef>
              <c:f>'TOMA ILEGAL'!$U$39:$U$44</c:f>
              <c:numCache>
                <c:formatCode>#,##0</c:formatCode>
                <c:ptCount val="6"/>
                <c:pt idx="0">
                  <c:v>4715</c:v>
                </c:pt>
                <c:pt idx="1">
                  <c:v>14582</c:v>
                </c:pt>
                <c:pt idx="2">
                  <c:v>10085</c:v>
                </c:pt>
                <c:pt idx="3">
                  <c:v>8120</c:v>
                </c:pt>
                <c:pt idx="4">
                  <c:v>15330</c:v>
                </c:pt>
                <c:pt idx="5">
                  <c:v>12202</c:v>
                </c:pt>
              </c:numCache>
            </c:numRef>
          </c:val>
          <c:extLst>
            <c:ext xmlns:c16="http://schemas.microsoft.com/office/drawing/2014/chart" uri="{C3380CC4-5D6E-409C-BE32-E72D297353CC}">
              <c16:uniqueId val="{00000000-AA6A-0D47-AAA5-B83A21BC29FC}"/>
            </c:ext>
          </c:extLst>
        </c:ser>
        <c:dLbls>
          <c:dLblPos val="outEnd"/>
          <c:showLegendKey val="0"/>
          <c:showVal val="1"/>
          <c:showCatName val="0"/>
          <c:showSerName val="0"/>
          <c:showPercent val="0"/>
          <c:showBubbleSize val="0"/>
        </c:dLbls>
        <c:gapWidth val="150"/>
        <c:axId val="1304625152"/>
        <c:axId val="1288355552"/>
      </c:barChart>
      <c:lineChart>
        <c:grouping val="standard"/>
        <c:varyColors val="0"/>
        <c:ser>
          <c:idx val="1"/>
          <c:order val="1"/>
          <c:tx>
            <c:strRef>
              <c:f>'TOMA ILEGAL'!$V$38</c:f>
              <c:strCache>
                <c:ptCount val="1"/>
                <c:pt idx="0">
                  <c:v>Vehículos tomados</c:v>
                </c:pt>
              </c:strCache>
            </c:strRef>
          </c:tx>
          <c:spPr>
            <a:ln w="28575" cap="rnd">
              <a:solidFill>
                <a:srgbClr val="00B050"/>
              </a:solidFill>
              <a:round/>
            </a:ln>
            <a:effectLst/>
          </c:spPr>
          <c:marker>
            <c:symbol val="none"/>
          </c:marker>
          <c:dLbls>
            <c:dLbl>
              <c:idx val="0"/>
              <c:layout>
                <c:manualLayout>
                  <c:x val="1.1015325005863275E-2"/>
                  <c:y val="3.774178142991425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A6A-0D47-AAA5-B83A21BC29FC}"/>
                </c:ext>
              </c:extLst>
            </c:dLbl>
            <c:dLbl>
              <c:idx val="1"/>
              <c:layout>
                <c:manualLayout>
                  <c:x val="6.6091950035179654E-3"/>
                  <c:y val="2.64192470009399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A6A-0D47-AAA5-B83A21BC29FC}"/>
                </c:ext>
              </c:extLst>
            </c:dLbl>
            <c:dLbl>
              <c:idx val="2"/>
              <c:layout>
                <c:manualLayout>
                  <c:x val="1.5421455008208585E-2"/>
                  <c:y val="-3.774178142991494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A6A-0D47-AAA5-B83A21BC29FC}"/>
                </c:ext>
              </c:extLst>
            </c:dLbl>
            <c:dLbl>
              <c:idx val="3"/>
              <c:layout>
                <c:manualLayout>
                  <c:x val="1.1015325005863195E-2"/>
                  <c:y val="7.548356285982851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A6A-0D47-AAA5-B83A21BC29FC}"/>
                </c:ext>
              </c:extLst>
            </c:dLbl>
            <c:dLbl>
              <c:idx val="4"/>
              <c:layout>
                <c:manualLayout>
                  <c:x val="6.6091950035179654E-3"/>
                  <c:y val="-3.774178142991425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A6A-0D47-AAA5-B83A21BC29FC}"/>
                </c:ext>
              </c:extLst>
            </c:dLbl>
            <c:dLbl>
              <c:idx val="5"/>
              <c:layout>
                <c:manualLayout>
                  <c:x val="8.81226000469062E-3"/>
                  <c:y val="-1.3838493327512757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A6A-0D47-AAA5-B83A21BC29FC}"/>
                </c:ext>
              </c:extLst>
            </c:dLbl>
            <c:spPr>
              <a:noFill/>
              <a:ln>
                <a:noFill/>
              </a:ln>
              <a:effectLst/>
            </c:spPr>
            <c:txPr>
              <a:bodyPr rot="0" spcFirstLastPara="1" vertOverflow="ellipsis" vert="horz" wrap="square" anchor="ctr" anchorCtr="1"/>
              <a:lstStyle/>
              <a:p>
                <a:pPr>
                  <a:defRPr sz="1000" b="1" i="0" u="none" strike="noStrike" kern="1200" baseline="0">
                    <a:solidFill>
                      <a:srgbClr val="DC122F"/>
                    </a:solidFill>
                    <a:latin typeface="Arial Narrow" panose="020B0604020202020204" pitchFamily="34" charset="0"/>
                    <a:ea typeface="+mn-ea"/>
                    <a:cs typeface="Arial Narrow" panose="020B0604020202020204" pitchFamily="34" charset="0"/>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'TOMA ILEGAL'!$T$39:$T$44</c:f>
              <c:numCache>
                <c:formatCode>General</c:formatCode>
                <c:ptCount val="6"/>
                <c:pt idx="0">
                  <c:v>2014</c:v>
                </c:pt>
                <c:pt idx="1">
                  <c:v>2015</c:v>
                </c:pt>
                <c:pt idx="2">
                  <c:v>2016</c:v>
                </c:pt>
                <c:pt idx="3">
                  <c:v>2017</c:v>
                </c:pt>
                <c:pt idx="4">
                  <c:v>2018</c:v>
                </c:pt>
                <c:pt idx="5">
                  <c:v>2019</c:v>
                </c:pt>
              </c:numCache>
            </c:numRef>
          </c:cat>
          <c:val>
            <c:numRef>
              <c:f>'TOMA ILEGAL'!$V$39:$V$44</c:f>
              <c:numCache>
                <c:formatCode>#,##0</c:formatCode>
                <c:ptCount val="6"/>
                <c:pt idx="0">
                  <c:v>372</c:v>
                </c:pt>
                <c:pt idx="1">
                  <c:v>1589</c:v>
                </c:pt>
                <c:pt idx="2">
                  <c:v>767</c:v>
                </c:pt>
                <c:pt idx="3">
                  <c:v>507</c:v>
                </c:pt>
                <c:pt idx="4">
                  <c:v>850</c:v>
                </c:pt>
                <c:pt idx="5" formatCode="General">
                  <c:v>221</c:v>
                </c:pt>
              </c:numCache>
            </c:numRef>
          </c:val>
          <c:smooth val="0"/>
          <c:extLst>
            <c:ext xmlns:c16="http://schemas.microsoft.com/office/drawing/2014/chart" uri="{C3380CC4-5D6E-409C-BE32-E72D297353CC}">
              <c16:uniqueId val="{00000001-AA6A-0D47-AAA5-B83A21BC29FC}"/>
            </c:ext>
          </c:extLst>
        </c:ser>
        <c:dLbls>
          <c:showLegendKey val="0"/>
          <c:showVal val="1"/>
          <c:showCatName val="0"/>
          <c:showSerName val="0"/>
          <c:showPercent val="0"/>
          <c:showBubbleSize val="0"/>
        </c:dLbls>
        <c:marker val="1"/>
        <c:smooth val="0"/>
        <c:axId val="1303360224"/>
        <c:axId val="1304504800"/>
      </c:lineChart>
      <c:catAx>
        <c:axId val="1304625152"/>
        <c:scaling>
          <c:orientation val="minMax"/>
        </c:scaling>
        <c:delete val="0"/>
        <c:axPos val="b"/>
        <c:title>
          <c:tx>
            <c:rich>
              <a:bodyPr rot="0" spcFirstLastPara="1" vertOverflow="ellipsis" vert="horz" wrap="square" anchor="ctr" anchorCtr="1"/>
              <a:lstStyle/>
              <a:p>
                <a:pPr>
                  <a:defRPr sz="1100" b="1" i="0" u="none" strike="noStrike" kern="1200" baseline="0">
                    <a:solidFill>
                      <a:schemeClr val="tx1"/>
                    </a:solidFill>
                    <a:latin typeface="Arial Narrow" panose="020B0604020202020204" pitchFamily="34" charset="0"/>
                    <a:ea typeface="+mn-ea"/>
                    <a:cs typeface="Arial Narrow" panose="020B0604020202020204" pitchFamily="34" charset="0"/>
                  </a:defRPr>
                </a:pPr>
                <a:r>
                  <a:rPr lang="es-ES_tradnl" sz="1100" b="1">
                    <a:solidFill>
                      <a:schemeClr val="tx1"/>
                    </a:solidFill>
                  </a:rPr>
                  <a:t>Año</a:t>
                </a:r>
              </a:p>
            </c:rich>
          </c:tx>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Narrow" panose="020B0604020202020204" pitchFamily="34" charset="0"/>
                  <a:ea typeface="+mn-ea"/>
                  <a:cs typeface="Arial Narrow" panose="020B0604020202020204" pitchFamily="34" charset="0"/>
                </a:defRPr>
              </a:pPr>
              <a:endParaRPr lang="es-MX"/>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Narrow" panose="020B0604020202020204" pitchFamily="34" charset="0"/>
                <a:ea typeface="+mn-ea"/>
                <a:cs typeface="Arial Narrow" panose="020B0604020202020204" pitchFamily="34" charset="0"/>
              </a:defRPr>
            </a:pPr>
            <a:endParaRPr lang="es-MX"/>
          </a:p>
        </c:txPr>
        <c:crossAx val="1288355552"/>
        <c:crosses val="autoZero"/>
        <c:auto val="1"/>
        <c:lblAlgn val="ctr"/>
        <c:lblOffset val="100"/>
        <c:noMultiLvlLbl val="0"/>
      </c:catAx>
      <c:valAx>
        <c:axId val="12883555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1" i="0" u="none" strike="noStrike" kern="1200" baseline="0">
                    <a:solidFill>
                      <a:schemeClr val="tx1"/>
                    </a:solidFill>
                    <a:latin typeface="Arial Narrow" panose="020B0604020202020204" pitchFamily="34" charset="0"/>
                    <a:ea typeface="+mn-ea"/>
                    <a:cs typeface="Arial Narrow" panose="020B0604020202020204" pitchFamily="34" charset="0"/>
                  </a:defRPr>
                </a:pPr>
                <a:r>
                  <a:rPr lang="es-ES_tradnl" sz="1100" b="1">
                    <a:solidFill>
                      <a:schemeClr val="tx1"/>
                    </a:solidFill>
                  </a:rPr>
                  <a:t>Días Autobús</a:t>
                </a:r>
              </a:p>
            </c:rich>
          </c:tx>
          <c:layout>
            <c:manualLayout>
              <c:xMode val="edge"/>
              <c:yMode val="edge"/>
              <c:x val="4.9228441534471201E-2"/>
              <c:y val="0.38983069987824559"/>
            </c:manualLayout>
          </c:layout>
          <c:overlay val="0"/>
          <c:spPr>
            <a:noFill/>
            <a:ln>
              <a:noFill/>
            </a:ln>
            <a:effectLst/>
          </c:spPr>
          <c:txPr>
            <a:bodyPr rot="-5400000" spcFirstLastPara="1" vertOverflow="ellipsis" vert="horz" wrap="square" anchor="ctr" anchorCtr="1"/>
            <a:lstStyle/>
            <a:p>
              <a:pPr>
                <a:defRPr sz="1100" b="1" i="0" u="none" strike="noStrike" kern="1200" baseline="0">
                  <a:solidFill>
                    <a:schemeClr val="tx1"/>
                  </a:solidFill>
                  <a:latin typeface="Arial Narrow" panose="020B0604020202020204" pitchFamily="34" charset="0"/>
                  <a:ea typeface="+mn-ea"/>
                  <a:cs typeface="Arial Narrow" panose="020B0604020202020204" pitchFamily="34" charset="0"/>
                </a:defRPr>
              </a:pPr>
              <a:endParaRPr lang="es-MX"/>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Narrow" panose="020B0604020202020204" pitchFamily="34" charset="0"/>
                <a:ea typeface="+mn-ea"/>
                <a:cs typeface="Arial Narrow" panose="020B0604020202020204" pitchFamily="34" charset="0"/>
              </a:defRPr>
            </a:pPr>
            <a:endParaRPr lang="es-MX"/>
          </a:p>
        </c:txPr>
        <c:crossAx val="1304625152"/>
        <c:crosses val="autoZero"/>
        <c:crossBetween val="between"/>
      </c:valAx>
      <c:valAx>
        <c:axId val="1304504800"/>
        <c:scaling>
          <c:orientation val="minMax"/>
        </c:scaling>
        <c:delete val="0"/>
        <c:axPos val="r"/>
        <c:title>
          <c:tx>
            <c:rich>
              <a:bodyPr rot="-5400000" spcFirstLastPara="1" vertOverflow="ellipsis" vert="horz" wrap="square" anchor="ctr" anchorCtr="1"/>
              <a:lstStyle/>
              <a:p>
                <a:pPr>
                  <a:defRPr sz="1100" b="1" i="0" u="none" strike="noStrike" kern="1200" baseline="0">
                    <a:solidFill>
                      <a:schemeClr val="tx1"/>
                    </a:solidFill>
                    <a:latin typeface="Arial Narrow" panose="020B0604020202020204" pitchFamily="34" charset="0"/>
                    <a:ea typeface="+mn-ea"/>
                    <a:cs typeface="Arial Narrow" panose="020B0604020202020204" pitchFamily="34" charset="0"/>
                  </a:defRPr>
                </a:pPr>
                <a:r>
                  <a:rPr lang="es-ES_tradnl" sz="1100" b="1">
                    <a:solidFill>
                      <a:schemeClr val="tx1"/>
                    </a:solidFill>
                  </a:rPr>
                  <a:t>Vehículos Tomados</a:t>
                </a:r>
              </a:p>
            </c:rich>
          </c:tx>
          <c:layout>
            <c:manualLayout>
              <c:xMode val="edge"/>
              <c:yMode val="edge"/>
              <c:x val="0.91963739284777546"/>
              <c:y val="0.3459747498566853"/>
            </c:manualLayout>
          </c:layout>
          <c:overlay val="0"/>
          <c:spPr>
            <a:noFill/>
            <a:ln>
              <a:noFill/>
            </a:ln>
            <a:effectLst/>
          </c:spPr>
          <c:txPr>
            <a:bodyPr rot="-5400000" spcFirstLastPara="1" vertOverflow="ellipsis" vert="horz" wrap="square" anchor="ctr" anchorCtr="1"/>
            <a:lstStyle/>
            <a:p>
              <a:pPr>
                <a:defRPr sz="1100" b="1" i="0" u="none" strike="noStrike" kern="1200" baseline="0">
                  <a:solidFill>
                    <a:schemeClr val="tx1"/>
                  </a:solidFill>
                  <a:latin typeface="Arial Narrow" panose="020B0604020202020204" pitchFamily="34" charset="0"/>
                  <a:ea typeface="+mn-ea"/>
                  <a:cs typeface="Arial Narrow" panose="020B0604020202020204" pitchFamily="34" charset="0"/>
                </a:defRPr>
              </a:pPr>
              <a:endParaRPr lang="es-MX"/>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Narrow" panose="020B0604020202020204" pitchFamily="34" charset="0"/>
                <a:ea typeface="+mn-ea"/>
                <a:cs typeface="Arial Narrow" panose="020B0604020202020204" pitchFamily="34" charset="0"/>
              </a:defRPr>
            </a:pPr>
            <a:endParaRPr lang="es-MX"/>
          </a:p>
        </c:txPr>
        <c:crossAx val="1303360224"/>
        <c:crosses val="max"/>
        <c:crossBetween val="between"/>
      </c:valAx>
      <c:catAx>
        <c:axId val="1303360224"/>
        <c:scaling>
          <c:orientation val="minMax"/>
        </c:scaling>
        <c:delete val="1"/>
        <c:axPos val="b"/>
        <c:numFmt formatCode="General" sourceLinked="1"/>
        <c:majorTickMark val="none"/>
        <c:minorTickMark val="none"/>
        <c:tickLblPos val="nextTo"/>
        <c:crossAx val="1304504800"/>
        <c:crosses val="autoZero"/>
        <c:auto val="1"/>
        <c:lblAlgn val="ctr"/>
        <c:lblOffset val="100"/>
        <c:noMultiLvlLbl val="0"/>
      </c:catAx>
      <c:spPr>
        <a:noFill/>
        <a:ln>
          <a:noFill/>
        </a:ln>
        <a:effectLst/>
      </c:spPr>
    </c:plotArea>
    <c:legend>
      <c:legendPos val="b"/>
      <c:layout>
        <c:manualLayout>
          <c:xMode val="edge"/>
          <c:yMode val="edge"/>
          <c:x val="0.2928185631991696"/>
          <c:y val="0.86381576542561589"/>
          <c:w val="0.40995657012963044"/>
          <c:h val="6.0700671714555642E-2"/>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Narrow" panose="020B0604020202020204" pitchFamily="34" charset="0"/>
              <a:ea typeface="+mn-ea"/>
              <a:cs typeface="Arial Narrow" panose="020B0604020202020204" pitchFamily="34" charset="0"/>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Narrow" panose="020B0604020202020204" pitchFamily="34" charset="0"/>
          <a:cs typeface="Arial Narrow" panose="020B0604020202020204" pitchFamily="34" charset="0"/>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lgn="ctr">
              <a:defRPr sz="1400"/>
            </a:pPr>
            <a:r>
              <a:rPr lang="en-US" sz="1600" dirty="0"/>
              <a:t>REPORTES</a:t>
            </a:r>
            <a:r>
              <a:rPr lang="en-US" sz="1600" baseline="0" dirty="0"/>
              <a:t> </a:t>
            </a:r>
            <a:r>
              <a:rPr lang="en-US" sz="1600" dirty="0"/>
              <a:t>DEL ESTADO FÍSICO DE LAS CARRETERAS</a:t>
            </a:r>
          </a:p>
          <a:p>
            <a:pPr algn="ctr">
              <a:defRPr sz="1400"/>
            </a:pPr>
            <a:r>
              <a:rPr lang="en-US" sz="1400" dirty="0" err="1"/>
              <a:t>Enero</a:t>
            </a:r>
            <a:r>
              <a:rPr lang="en-US" sz="1400" dirty="0"/>
              <a:t> de 2013 a Abril de 2019            </a:t>
            </a:r>
          </a:p>
        </c:rich>
      </c:tx>
      <c:layout>
        <c:manualLayout>
          <c:xMode val="edge"/>
          <c:yMode val="edge"/>
          <c:x val="0.15981636803050508"/>
          <c:y val="4.4392661335404947E-2"/>
        </c:manualLayout>
      </c:layout>
      <c:overlay val="0"/>
    </c:title>
    <c:autoTitleDeleted val="0"/>
    <c:plotArea>
      <c:layout>
        <c:manualLayout>
          <c:layoutTarget val="inner"/>
          <c:xMode val="edge"/>
          <c:yMode val="edge"/>
          <c:x val="0.15324991910257793"/>
          <c:y val="0.34447054186486076"/>
          <c:w val="0.78103564891835864"/>
          <c:h val="0.45124769370877871"/>
        </c:manualLayout>
      </c:layout>
      <c:barChart>
        <c:barDir val="col"/>
        <c:grouping val="clustered"/>
        <c:varyColors val="0"/>
        <c:ser>
          <c:idx val="0"/>
          <c:order val="0"/>
          <c:tx>
            <c:strRef>
              <c:f>'Puntos negros'!$B$4</c:f>
              <c:strCache>
                <c:ptCount val="1"/>
                <c:pt idx="0">
                  <c:v>Se han realizado 4,520 reportes</c:v>
                </c:pt>
              </c:strCache>
            </c:strRef>
          </c:tx>
          <c:spPr>
            <a:solidFill>
              <a:srgbClr val="C00000"/>
            </a:solidFill>
          </c:spPr>
          <c:invertIfNegative val="0"/>
          <c:dLbls>
            <c:spPr>
              <a:noFill/>
              <a:ln>
                <a:noFill/>
              </a:ln>
              <a:effectLst/>
            </c:spPr>
            <c:txPr>
              <a:bodyPr wrap="square" lIns="38100" tIns="19050" rIns="38100" bIns="19050" anchor="ctr">
                <a:spAutoFit/>
              </a:bodyPr>
              <a:lstStyle/>
              <a:p>
                <a:pPr>
                  <a:defRPr sz="1200" b="1">
                    <a:solidFill>
                      <a:schemeClr val="tx1"/>
                    </a:solidFill>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'Puntos negros'!$A$5:$A$11</c:f>
              <c:numCache>
                <c:formatCode>General</c:formatCode>
                <c:ptCount val="7"/>
                <c:pt idx="0">
                  <c:v>2013</c:v>
                </c:pt>
                <c:pt idx="1">
                  <c:v>2014</c:v>
                </c:pt>
                <c:pt idx="2">
                  <c:v>2015</c:v>
                </c:pt>
                <c:pt idx="3">
                  <c:v>2016</c:v>
                </c:pt>
                <c:pt idx="4">
                  <c:v>2017</c:v>
                </c:pt>
                <c:pt idx="5">
                  <c:v>2018</c:v>
                </c:pt>
                <c:pt idx="6">
                  <c:v>2019</c:v>
                </c:pt>
              </c:numCache>
            </c:numRef>
          </c:cat>
          <c:val>
            <c:numRef>
              <c:f>'Puntos negros'!$B$5:$B$11</c:f>
              <c:numCache>
                <c:formatCode>General</c:formatCode>
                <c:ptCount val="7"/>
                <c:pt idx="0">
                  <c:v>695</c:v>
                </c:pt>
                <c:pt idx="1">
                  <c:v>701</c:v>
                </c:pt>
                <c:pt idx="2">
                  <c:v>762</c:v>
                </c:pt>
                <c:pt idx="3">
                  <c:v>702</c:v>
                </c:pt>
                <c:pt idx="4">
                  <c:v>701</c:v>
                </c:pt>
                <c:pt idx="5">
                  <c:v>702</c:v>
                </c:pt>
                <c:pt idx="6">
                  <c:v>257</c:v>
                </c:pt>
              </c:numCache>
            </c:numRef>
          </c:val>
          <c:extLst>
            <c:ext xmlns:c16="http://schemas.microsoft.com/office/drawing/2014/chart" uri="{C3380CC4-5D6E-409C-BE32-E72D297353CC}">
              <c16:uniqueId val="{00000000-02A0-D14F-83AE-B8BDE5FDAE85}"/>
            </c:ext>
          </c:extLst>
        </c:ser>
        <c:dLbls>
          <c:dLblPos val="outEnd"/>
          <c:showLegendKey val="0"/>
          <c:showVal val="1"/>
          <c:showCatName val="0"/>
          <c:showSerName val="0"/>
          <c:showPercent val="0"/>
          <c:showBubbleSize val="0"/>
        </c:dLbls>
        <c:gapWidth val="75"/>
        <c:overlap val="40"/>
        <c:axId val="83353600"/>
        <c:axId val="83355136"/>
      </c:barChart>
      <c:catAx>
        <c:axId val="83353600"/>
        <c:scaling>
          <c:orientation val="minMax"/>
        </c:scaling>
        <c:delete val="0"/>
        <c:axPos val="b"/>
        <c:title>
          <c:tx>
            <c:rich>
              <a:bodyPr/>
              <a:lstStyle/>
              <a:p>
                <a:pPr>
                  <a:defRPr sz="1100"/>
                </a:pPr>
                <a:r>
                  <a:rPr lang="es-MX" sz="1100" dirty="0"/>
                  <a:t>Año</a:t>
                </a:r>
              </a:p>
            </c:rich>
          </c:tx>
          <c:layout>
            <c:manualLayout>
              <c:xMode val="edge"/>
              <c:yMode val="edge"/>
              <c:x val="0.477730270341161"/>
              <c:y val="0.86220746516614477"/>
            </c:manualLayout>
          </c:layout>
          <c:overlay val="0"/>
        </c:title>
        <c:numFmt formatCode="General" sourceLinked="1"/>
        <c:majorTickMark val="none"/>
        <c:minorTickMark val="none"/>
        <c:tickLblPos val="nextTo"/>
        <c:crossAx val="83355136"/>
        <c:crosses val="autoZero"/>
        <c:auto val="1"/>
        <c:lblAlgn val="ctr"/>
        <c:lblOffset val="100"/>
        <c:noMultiLvlLbl val="0"/>
      </c:catAx>
      <c:valAx>
        <c:axId val="83355136"/>
        <c:scaling>
          <c:orientation val="minMax"/>
        </c:scaling>
        <c:delete val="0"/>
        <c:axPos val="l"/>
        <c:majorGridlines/>
        <c:title>
          <c:tx>
            <c:rich>
              <a:bodyPr/>
              <a:lstStyle/>
              <a:p>
                <a:pPr>
                  <a:defRPr sz="1200"/>
                </a:pPr>
                <a:r>
                  <a:rPr lang="es-MX" sz="1200" dirty="0"/>
                  <a:t>Número de Reportes</a:t>
                </a:r>
              </a:p>
            </c:rich>
          </c:tx>
          <c:layout>
            <c:manualLayout>
              <c:xMode val="edge"/>
              <c:yMode val="edge"/>
              <c:x val="5.849403353728766E-2"/>
              <c:y val="0.33605744374609314"/>
            </c:manualLayout>
          </c:layout>
          <c:overlay val="0"/>
        </c:title>
        <c:numFmt formatCode="General" sourceLinked="1"/>
        <c:majorTickMark val="none"/>
        <c:minorTickMark val="none"/>
        <c:tickLblPos val="nextTo"/>
        <c:crossAx val="83353600"/>
        <c:crosses val="autoZero"/>
        <c:crossBetween val="between"/>
      </c:valAx>
    </c:plotArea>
    <c:plotVisOnly val="1"/>
    <c:dispBlanksAs val="gap"/>
    <c:showDLblsOverMax val="0"/>
  </c:chart>
  <c:txPr>
    <a:bodyPr/>
    <a:lstStyle/>
    <a:p>
      <a:pPr>
        <a:defRPr>
          <a:latin typeface="Arial Narrow" panose="020B0604020202020204" pitchFamily="34" charset="0"/>
          <a:cs typeface="Arial Narrow" panose="020B0604020202020204" pitchFamily="34" charset="0"/>
        </a:defRPr>
      </a:pPr>
      <a:endParaRPr lang="es-MX"/>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Narrow" panose="020B0604020202020204" pitchFamily="34" charset="0"/>
                <a:ea typeface="+mn-ea"/>
                <a:cs typeface="Arial Narrow" panose="020B0604020202020204" pitchFamily="34" charset="0"/>
              </a:defRPr>
            </a:pPr>
            <a:r>
              <a:rPr lang="es-ES_tradnl" b="1" dirty="0">
                <a:solidFill>
                  <a:schemeClr val="tx1"/>
                </a:solidFill>
              </a:rPr>
              <a:t>REGISTRO DE PÉRDIDAS ECONÓMICAS POR SEMOVIENTES</a:t>
            </a:r>
          </a:p>
          <a:p>
            <a:pPr>
              <a:defRPr b="1"/>
            </a:pPr>
            <a:r>
              <a:rPr lang="es-ES_tradnl" b="1" dirty="0">
                <a:solidFill>
                  <a:schemeClr val="tx1"/>
                </a:solidFill>
              </a:rPr>
              <a:t>periodo Enero de 2016 a Abril de 2019</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Narrow" panose="020B0604020202020204" pitchFamily="34" charset="0"/>
              <a:ea typeface="+mn-ea"/>
              <a:cs typeface="Arial Narrow" panose="020B0604020202020204" pitchFamily="34" charset="0"/>
            </a:defRPr>
          </a:pPr>
          <a:endParaRPr lang="es-MX"/>
        </a:p>
      </c:txPr>
    </c:title>
    <c:autoTitleDeleted val="0"/>
    <c:plotArea>
      <c:layout/>
      <c:barChart>
        <c:barDir val="col"/>
        <c:grouping val="clustered"/>
        <c:varyColors val="0"/>
        <c:ser>
          <c:idx val="0"/>
          <c:order val="0"/>
          <c:tx>
            <c:strRef>
              <c:f>'Semovientes '!$B$32</c:f>
              <c:strCache>
                <c:ptCount val="1"/>
                <c:pt idx="0">
                  <c:v>Pérdidas Económicas (miles de pesos)</c:v>
                </c:pt>
              </c:strCache>
            </c:strRef>
          </c:tx>
          <c:spPr>
            <a:solidFill>
              <a:srgbClr val="011893"/>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Narrow" panose="020B0604020202020204" pitchFamily="34" charset="0"/>
                    <a:ea typeface="+mn-ea"/>
                    <a:cs typeface="Arial Narrow" panose="020B0604020202020204" pitchFamily="34" charset="0"/>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'Semovientes '!$A$33:$A$36</c:f>
              <c:numCache>
                <c:formatCode>General</c:formatCode>
                <c:ptCount val="4"/>
                <c:pt idx="0">
                  <c:v>2016</c:v>
                </c:pt>
                <c:pt idx="1">
                  <c:v>2017</c:v>
                </c:pt>
                <c:pt idx="2">
                  <c:v>2018</c:v>
                </c:pt>
                <c:pt idx="3">
                  <c:v>2019</c:v>
                </c:pt>
              </c:numCache>
            </c:numRef>
          </c:cat>
          <c:val>
            <c:numRef>
              <c:f>'Semovientes '!$B$33:$B$36</c:f>
              <c:numCache>
                <c:formatCode>"$"#,##0.00_);[Red]\("$"#,##0.00\)</c:formatCode>
                <c:ptCount val="4"/>
                <c:pt idx="0">
                  <c:v>736.63</c:v>
                </c:pt>
                <c:pt idx="1">
                  <c:v>1149.8</c:v>
                </c:pt>
                <c:pt idx="2">
                  <c:v>1564.11</c:v>
                </c:pt>
                <c:pt idx="3">
                  <c:v>297.88</c:v>
                </c:pt>
              </c:numCache>
            </c:numRef>
          </c:val>
          <c:extLst>
            <c:ext xmlns:c16="http://schemas.microsoft.com/office/drawing/2014/chart" uri="{C3380CC4-5D6E-409C-BE32-E72D297353CC}">
              <c16:uniqueId val="{00000000-3D2F-C14A-8CCE-6DB9330D6552}"/>
            </c:ext>
          </c:extLst>
        </c:ser>
        <c:dLbls>
          <c:dLblPos val="outEnd"/>
          <c:showLegendKey val="0"/>
          <c:showVal val="1"/>
          <c:showCatName val="0"/>
          <c:showSerName val="0"/>
          <c:showPercent val="0"/>
          <c:showBubbleSize val="0"/>
        </c:dLbls>
        <c:gapWidth val="150"/>
        <c:axId val="399609711"/>
        <c:axId val="395528911"/>
      </c:barChart>
      <c:lineChart>
        <c:grouping val="standard"/>
        <c:varyColors val="0"/>
        <c:ser>
          <c:idx val="1"/>
          <c:order val="1"/>
          <c:tx>
            <c:strRef>
              <c:f>'Semovientes '!$C$32</c:f>
              <c:strCache>
                <c:ptCount val="1"/>
                <c:pt idx="0">
                  <c:v>Lesionados </c:v>
                </c:pt>
              </c:strCache>
            </c:strRef>
          </c:tx>
          <c:spPr>
            <a:ln w="28575" cap="rnd">
              <a:solidFill>
                <a:srgbClr val="C00000"/>
              </a:solidFill>
              <a:round/>
            </a:ln>
            <a:effectLst/>
          </c:spPr>
          <c:marker>
            <c:symbol val="none"/>
          </c:marker>
          <c:dLbls>
            <c:dLbl>
              <c:idx val="0"/>
              <c:layout>
                <c:manualLayout>
                  <c:x val="2.8950280417170571E-2"/>
                  <c:y val="-2.75917673697780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D2F-C14A-8CCE-6DB9330D6552}"/>
                </c:ext>
              </c:extLst>
            </c:dLbl>
            <c:dLbl>
              <c:idx val="2"/>
              <c:layout>
                <c:manualLayout>
                  <c:x val="2.688240324451549E-2"/>
                  <c:y val="-2.75917673697780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D2F-C14A-8CCE-6DB9330D6552}"/>
                </c:ext>
              </c:extLst>
            </c:dLbl>
            <c:dLbl>
              <c:idx val="3"/>
              <c:layout>
                <c:manualLayout>
                  <c:x val="3.1018157589825655E-2"/>
                  <c:y val="-2.75917673697780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D2F-C14A-8CCE-6DB9330D6552}"/>
                </c:ext>
              </c:extLst>
            </c:dLbl>
            <c:spPr>
              <a:noFill/>
              <a:ln>
                <a:noFill/>
              </a:ln>
              <a:effectLst/>
            </c:spPr>
            <c:txPr>
              <a:bodyPr rot="0" spcFirstLastPara="1" vertOverflow="ellipsis" vert="horz" wrap="square" anchor="ctr" anchorCtr="1"/>
              <a:lstStyle/>
              <a:p>
                <a:pPr>
                  <a:defRPr sz="1100" b="1" i="0" u="none" strike="noStrike" kern="1200" baseline="0">
                    <a:solidFill>
                      <a:srgbClr val="DC122F"/>
                    </a:solidFill>
                    <a:latin typeface="Arial Narrow" panose="020B0604020202020204" pitchFamily="34" charset="0"/>
                    <a:ea typeface="+mn-ea"/>
                    <a:cs typeface="Arial Narrow" panose="020B0604020202020204" pitchFamily="34" charset="0"/>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'Semovientes '!$A$33:$A$36</c:f>
              <c:numCache>
                <c:formatCode>General</c:formatCode>
                <c:ptCount val="4"/>
                <c:pt idx="0">
                  <c:v>2016</c:v>
                </c:pt>
                <c:pt idx="1">
                  <c:v>2017</c:v>
                </c:pt>
                <c:pt idx="2">
                  <c:v>2018</c:v>
                </c:pt>
                <c:pt idx="3">
                  <c:v>2019</c:v>
                </c:pt>
              </c:numCache>
            </c:numRef>
          </c:cat>
          <c:val>
            <c:numRef>
              <c:f>'Semovientes '!$C$33:$C$36</c:f>
              <c:numCache>
                <c:formatCode>General</c:formatCode>
                <c:ptCount val="4"/>
                <c:pt idx="0">
                  <c:v>0</c:v>
                </c:pt>
                <c:pt idx="1">
                  <c:v>8</c:v>
                </c:pt>
                <c:pt idx="2">
                  <c:v>0</c:v>
                </c:pt>
                <c:pt idx="3">
                  <c:v>0</c:v>
                </c:pt>
              </c:numCache>
            </c:numRef>
          </c:val>
          <c:smooth val="0"/>
          <c:extLst>
            <c:ext xmlns:c16="http://schemas.microsoft.com/office/drawing/2014/chart" uri="{C3380CC4-5D6E-409C-BE32-E72D297353CC}">
              <c16:uniqueId val="{00000004-3D2F-C14A-8CCE-6DB9330D6552}"/>
            </c:ext>
          </c:extLst>
        </c:ser>
        <c:dLbls>
          <c:showLegendKey val="0"/>
          <c:showVal val="1"/>
          <c:showCatName val="0"/>
          <c:showSerName val="0"/>
          <c:showPercent val="0"/>
          <c:showBubbleSize val="0"/>
        </c:dLbls>
        <c:marker val="1"/>
        <c:smooth val="0"/>
        <c:axId val="400327055"/>
        <c:axId val="400421727"/>
      </c:lineChart>
      <c:catAx>
        <c:axId val="399609711"/>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Arial Narrow" panose="020B0604020202020204" pitchFamily="34" charset="0"/>
                    <a:ea typeface="+mn-ea"/>
                    <a:cs typeface="Arial Narrow" panose="020B0604020202020204" pitchFamily="34" charset="0"/>
                  </a:defRPr>
                </a:pPr>
                <a:r>
                  <a:rPr lang="es-ES_tradnl"/>
                  <a:t>Año</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Narrow" panose="020B0604020202020204" pitchFamily="34" charset="0"/>
                  <a:ea typeface="+mn-ea"/>
                  <a:cs typeface="Arial Narrow" panose="020B0604020202020204" pitchFamily="34" charset="0"/>
                </a:defRPr>
              </a:pPr>
              <a:endParaRPr lang="es-MX"/>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Narrow" panose="020B0604020202020204" pitchFamily="34" charset="0"/>
                <a:ea typeface="+mn-ea"/>
                <a:cs typeface="Arial Narrow" panose="020B0604020202020204" pitchFamily="34" charset="0"/>
              </a:defRPr>
            </a:pPr>
            <a:endParaRPr lang="es-MX"/>
          </a:p>
        </c:txPr>
        <c:crossAx val="395528911"/>
        <c:crosses val="autoZero"/>
        <c:auto val="1"/>
        <c:lblAlgn val="ctr"/>
        <c:lblOffset val="100"/>
        <c:noMultiLvlLbl val="0"/>
      </c:catAx>
      <c:valAx>
        <c:axId val="39552891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1" i="0" u="none" strike="noStrike" kern="1200" baseline="0">
                    <a:solidFill>
                      <a:schemeClr val="tx1"/>
                    </a:solidFill>
                    <a:latin typeface="Arial Narrow" panose="020B0604020202020204" pitchFamily="34" charset="0"/>
                    <a:ea typeface="+mn-ea"/>
                    <a:cs typeface="Arial Narrow" panose="020B0604020202020204" pitchFamily="34" charset="0"/>
                  </a:defRPr>
                </a:pPr>
                <a:r>
                  <a:rPr lang="es-ES_tradnl" sz="1100" b="1" dirty="0">
                    <a:solidFill>
                      <a:schemeClr val="tx1"/>
                    </a:solidFill>
                  </a:rPr>
                  <a:t>Pérdidas económicas (miles</a:t>
                </a:r>
                <a:r>
                  <a:rPr lang="es-ES_tradnl" sz="1100" b="1" baseline="0" dirty="0">
                    <a:solidFill>
                      <a:schemeClr val="tx1"/>
                    </a:solidFill>
                  </a:rPr>
                  <a:t> de pesos</a:t>
                </a:r>
                <a:r>
                  <a:rPr lang="es-ES_tradnl" sz="1100" b="1" dirty="0">
                    <a:solidFill>
                      <a:schemeClr val="tx1"/>
                    </a:solidFill>
                  </a:rPr>
                  <a:t>)</a:t>
                </a:r>
              </a:p>
            </c:rich>
          </c:tx>
          <c:layout>
            <c:manualLayout>
              <c:xMode val="edge"/>
              <c:yMode val="edge"/>
              <c:x val="1.4475140208585304E-2"/>
              <c:y val="0.21436920343557336"/>
            </c:manualLayout>
          </c:layout>
          <c:overlay val="0"/>
          <c:spPr>
            <a:noFill/>
            <a:ln>
              <a:noFill/>
            </a:ln>
            <a:effectLst/>
          </c:spPr>
          <c:txPr>
            <a:bodyPr rot="-5400000" spcFirstLastPara="1" vertOverflow="ellipsis" vert="horz" wrap="square" anchor="ctr" anchorCtr="1"/>
            <a:lstStyle/>
            <a:p>
              <a:pPr>
                <a:defRPr sz="1100" b="1" i="0" u="none" strike="noStrike" kern="1200" baseline="0">
                  <a:solidFill>
                    <a:schemeClr val="tx1"/>
                  </a:solidFill>
                  <a:latin typeface="Arial Narrow" panose="020B0604020202020204" pitchFamily="34" charset="0"/>
                  <a:ea typeface="+mn-ea"/>
                  <a:cs typeface="Arial Narrow" panose="020B0604020202020204" pitchFamily="34" charset="0"/>
                </a:defRPr>
              </a:pPr>
              <a:endParaRPr lang="es-MX"/>
            </a:p>
          </c:txPr>
        </c:title>
        <c:numFmt formatCode="&quot;$&quot;#,##0.00_);[Red]\(&quot;$&quot;#,##0.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Narrow" panose="020B0604020202020204" pitchFamily="34" charset="0"/>
                <a:ea typeface="+mn-ea"/>
                <a:cs typeface="Arial Narrow" panose="020B0604020202020204" pitchFamily="34" charset="0"/>
              </a:defRPr>
            </a:pPr>
            <a:endParaRPr lang="es-MX"/>
          </a:p>
        </c:txPr>
        <c:crossAx val="399609711"/>
        <c:crosses val="autoZero"/>
        <c:crossBetween val="between"/>
      </c:valAx>
      <c:valAx>
        <c:axId val="400421727"/>
        <c:scaling>
          <c:orientation val="minMax"/>
        </c:scaling>
        <c:delete val="0"/>
        <c:axPos val="r"/>
        <c:title>
          <c:tx>
            <c:rich>
              <a:bodyPr rot="-5400000" spcFirstLastPara="1" vertOverflow="ellipsis" vert="horz" wrap="square" anchor="ctr" anchorCtr="1"/>
              <a:lstStyle/>
              <a:p>
                <a:pPr>
                  <a:defRPr sz="1100" b="1" i="0" u="none" strike="noStrike" kern="1200" baseline="0">
                    <a:solidFill>
                      <a:schemeClr val="tx1"/>
                    </a:solidFill>
                    <a:latin typeface="Arial Narrow" panose="020B0604020202020204" pitchFamily="34" charset="0"/>
                    <a:ea typeface="+mn-ea"/>
                    <a:cs typeface="Arial Narrow" panose="020B0604020202020204" pitchFamily="34" charset="0"/>
                  </a:defRPr>
                </a:pPr>
                <a:r>
                  <a:rPr lang="es-ES_tradnl" sz="1100" b="1">
                    <a:solidFill>
                      <a:schemeClr val="tx1"/>
                    </a:solidFill>
                  </a:rPr>
                  <a:t>Lesionados</a:t>
                </a:r>
              </a:p>
            </c:rich>
          </c:tx>
          <c:overlay val="0"/>
          <c:spPr>
            <a:noFill/>
            <a:ln>
              <a:noFill/>
            </a:ln>
            <a:effectLst/>
          </c:spPr>
          <c:txPr>
            <a:bodyPr rot="-5400000" spcFirstLastPara="1" vertOverflow="ellipsis" vert="horz" wrap="square" anchor="ctr" anchorCtr="1"/>
            <a:lstStyle/>
            <a:p>
              <a:pPr>
                <a:defRPr sz="1100" b="1" i="0" u="none" strike="noStrike" kern="1200" baseline="0">
                  <a:solidFill>
                    <a:schemeClr val="tx1"/>
                  </a:solidFill>
                  <a:latin typeface="Arial Narrow" panose="020B0604020202020204" pitchFamily="34" charset="0"/>
                  <a:ea typeface="+mn-ea"/>
                  <a:cs typeface="Arial Narrow" panose="020B0604020202020204" pitchFamily="34" charset="0"/>
                </a:defRPr>
              </a:pPr>
              <a:endParaRPr lang="es-MX"/>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Narrow" panose="020B0604020202020204" pitchFamily="34" charset="0"/>
                <a:ea typeface="+mn-ea"/>
                <a:cs typeface="Arial Narrow" panose="020B0604020202020204" pitchFamily="34" charset="0"/>
              </a:defRPr>
            </a:pPr>
            <a:endParaRPr lang="es-MX"/>
          </a:p>
        </c:txPr>
        <c:crossAx val="400327055"/>
        <c:crosses val="max"/>
        <c:crossBetween val="between"/>
      </c:valAx>
      <c:catAx>
        <c:axId val="400327055"/>
        <c:scaling>
          <c:orientation val="minMax"/>
        </c:scaling>
        <c:delete val="1"/>
        <c:axPos val="b"/>
        <c:numFmt formatCode="General" sourceLinked="1"/>
        <c:majorTickMark val="none"/>
        <c:minorTickMark val="none"/>
        <c:tickLblPos val="nextTo"/>
        <c:crossAx val="400421727"/>
        <c:crosses val="autoZero"/>
        <c:auto val="1"/>
        <c:lblAlgn val="ctr"/>
        <c:lblOffset val="100"/>
        <c:noMultiLvlLbl val="0"/>
      </c:catAx>
      <c:spPr>
        <a:noFill/>
        <a:ln>
          <a:noFill/>
        </a:ln>
        <a:effectLst/>
      </c:spPr>
    </c:plotArea>
    <c:legend>
      <c:legendPos val="b"/>
      <c:layout>
        <c:manualLayout>
          <c:xMode val="edge"/>
          <c:yMode val="edge"/>
          <c:x val="0.22037627548943559"/>
          <c:y val="0.89242855832411994"/>
          <c:w val="0.53443276012429408"/>
          <c:h val="4.932215500634876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Narrow" panose="020B0604020202020204" pitchFamily="34" charset="0"/>
              <a:ea typeface="+mn-ea"/>
              <a:cs typeface="Arial Narrow" panose="020B0604020202020204" pitchFamily="34" charset="0"/>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Narrow" panose="020B0604020202020204" pitchFamily="34" charset="0"/>
          <a:cs typeface="Arial Narrow" panose="020B0604020202020204" pitchFamily="34" charset="0"/>
        </a:defRPr>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Arial Narrow" panose="020B0604020202020204" pitchFamily="34" charset="0"/>
                <a:ea typeface="+mn-ea"/>
                <a:cs typeface="Arial Narrow" panose="020B0604020202020204" pitchFamily="34" charset="0"/>
              </a:defRPr>
            </a:pPr>
            <a:r>
              <a:rPr lang="es-ES_tradnl" sz="1600" b="1" i="0" dirty="0">
                <a:solidFill>
                  <a:schemeClr val="tx1"/>
                </a:solidFill>
                <a:latin typeface="Arial Narrow" panose="020B0604020202020204" pitchFamily="34" charset="0"/>
                <a:cs typeface="Arial Narrow" panose="020B0604020202020204" pitchFamily="34" charset="0"/>
              </a:rPr>
              <a:t>REGISTRO DE APEDREAMIENTOS </a:t>
            </a:r>
          </a:p>
          <a:p>
            <a:pPr>
              <a:defRPr sz="1600" b="1">
                <a:solidFill>
                  <a:schemeClr val="tx1"/>
                </a:solidFill>
                <a:latin typeface="Arial Narrow" panose="020B0604020202020204" pitchFamily="34" charset="0"/>
                <a:cs typeface="Arial Narrow" panose="020B0604020202020204" pitchFamily="34" charset="0"/>
              </a:defRPr>
            </a:pPr>
            <a:r>
              <a:rPr lang="es-ES_tradnl" sz="1600" b="1" i="0" dirty="0">
                <a:solidFill>
                  <a:schemeClr val="tx1"/>
                </a:solidFill>
                <a:latin typeface="Arial Narrow" panose="020B0604020202020204" pitchFamily="34" charset="0"/>
                <a:cs typeface="Arial Narrow" panose="020B0604020202020204" pitchFamily="34" charset="0"/>
              </a:rPr>
              <a:t>Enero 2016 a Abril 2019</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Arial Narrow" panose="020B0604020202020204" pitchFamily="34" charset="0"/>
              <a:ea typeface="+mn-ea"/>
              <a:cs typeface="Arial Narrow" panose="020B0604020202020204" pitchFamily="34" charset="0"/>
            </a:defRPr>
          </a:pPr>
          <a:endParaRPr lang="es-MX"/>
        </a:p>
      </c:txPr>
    </c:title>
    <c:autoTitleDeleted val="0"/>
    <c:plotArea>
      <c:layout/>
      <c:barChart>
        <c:barDir val="col"/>
        <c:grouping val="clustered"/>
        <c:varyColors val="0"/>
        <c:ser>
          <c:idx val="0"/>
          <c:order val="0"/>
          <c:spPr>
            <a:solidFill>
              <a:srgbClr val="C00000"/>
            </a:solidFill>
            <a:ln>
              <a:noFill/>
            </a:ln>
            <a:effectLst/>
          </c:spPr>
          <c:invertIfNegative val="0"/>
          <c:dLbls>
            <c:dLbl>
              <c:idx val="0"/>
              <c:tx>
                <c:rich>
                  <a:bodyPr/>
                  <a:lstStyle/>
                  <a:p>
                    <a:r>
                      <a:rPr lang="en-US"/>
                      <a:t>2,830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2A6-8944-90E5-F8DE296E53EA}"/>
                </c:ext>
              </c:extLst>
            </c:dLbl>
            <c:dLbl>
              <c:idx val="1"/>
              <c:tx>
                <c:rich>
                  <a:bodyPr/>
                  <a:lstStyle/>
                  <a:p>
                    <a:r>
                      <a:rPr lang="en-US"/>
                      <a:t>3,155</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2A6-8944-90E5-F8DE296E53EA}"/>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APEDREAMIENTOS!$V$4:$V$7</c:f>
              <c:numCache>
                <c:formatCode>General</c:formatCode>
                <c:ptCount val="4"/>
                <c:pt idx="0">
                  <c:v>2016</c:v>
                </c:pt>
                <c:pt idx="1">
                  <c:v>2017</c:v>
                </c:pt>
                <c:pt idx="2">
                  <c:v>2018</c:v>
                </c:pt>
                <c:pt idx="3">
                  <c:v>2019</c:v>
                </c:pt>
              </c:numCache>
            </c:numRef>
          </c:cat>
          <c:val>
            <c:numRef>
              <c:f>APEDREAMIENTOS!$W$4:$W$7</c:f>
              <c:numCache>
                <c:formatCode>General</c:formatCode>
                <c:ptCount val="4"/>
                <c:pt idx="0">
                  <c:v>2830</c:v>
                </c:pt>
                <c:pt idx="1">
                  <c:v>3155</c:v>
                </c:pt>
                <c:pt idx="2" formatCode="#,##0">
                  <c:v>3324</c:v>
                </c:pt>
                <c:pt idx="3">
                  <c:v>836</c:v>
                </c:pt>
              </c:numCache>
            </c:numRef>
          </c:val>
          <c:extLst>
            <c:ext xmlns:c16="http://schemas.microsoft.com/office/drawing/2014/chart" uri="{C3380CC4-5D6E-409C-BE32-E72D297353CC}">
              <c16:uniqueId val="{00000002-D2A6-8944-90E5-F8DE296E53EA}"/>
            </c:ext>
          </c:extLst>
        </c:ser>
        <c:dLbls>
          <c:dLblPos val="outEnd"/>
          <c:showLegendKey val="0"/>
          <c:showVal val="1"/>
          <c:showCatName val="0"/>
          <c:showSerName val="0"/>
          <c:showPercent val="0"/>
          <c:showBubbleSize val="0"/>
        </c:dLbls>
        <c:gapWidth val="219"/>
        <c:overlap val="-27"/>
        <c:axId val="1274852416"/>
        <c:axId val="1267517712"/>
      </c:barChart>
      <c:catAx>
        <c:axId val="1274852416"/>
        <c:scaling>
          <c:orientation val="minMax"/>
        </c:scaling>
        <c:delete val="0"/>
        <c:axPos val="b"/>
        <c:title>
          <c:tx>
            <c:rich>
              <a:bodyPr rot="0" spcFirstLastPara="1" vertOverflow="ellipsis" vert="horz" wrap="square" anchor="ctr" anchorCtr="1"/>
              <a:lstStyle/>
              <a:p>
                <a:pPr>
                  <a:defRPr sz="1100" b="1" i="0" u="none" strike="noStrike" kern="1200" baseline="0">
                    <a:solidFill>
                      <a:schemeClr val="tx1"/>
                    </a:solidFill>
                    <a:latin typeface="Arial Narrow" panose="020B0604020202020204" pitchFamily="34" charset="0"/>
                    <a:ea typeface="+mn-ea"/>
                    <a:cs typeface="Arial Narrow" panose="020B0604020202020204" pitchFamily="34" charset="0"/>
                  </a:defRPr>
                </a:pPr>
                <a:r>
                  <a:rPr lang="es-ES_tradnl" sz="1100" b="1" i="0">
                    <a:solidFill>
                      <a:schemeClr val="tx1"/>
                    </a:solidFill>
                    <a:latin typeface="Arial Narrow" panose="020B0604020202020204" pitchFamily="34" charset="0"/>
                    <a:cs typeface="Arial Narrow" panose="020B0604020202020204" pitchFamily="34" charset="0"/>
                  </a:rPr>
                  <a:t>Año</a:t>
                </a:r>
              </a:p>
            </c:rich>
          </c:tx>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Narrow" panose="020B0604020202020204" pitchFamily="34" charset="0"/>
                  <a:ea typeface="+mn-ea"/>
                  <a:cs typeface="Arial Narrow" panose="020B0604020202020204" pitchFamily="34" charset="0"/>
                </a:defRPr>
              </a:pPr>
              <a:endParaRPr lang="es-MX"/>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Narrow" panose="020B0604020202020204" pitchFamily="34" charset="0"/>
                <a:ea typeface="+mn-ea"/>
                <a:cs typeface="Arial Narrow" panose="020B0604020202020204" pitchFamily="34" charset="0"/>
              </a:defRPr>
            </a:pPr>
            <a:endParaRPr lang="es-MX"/>
          </a:p>
        </c:txPr>
        <c:crossAx val="1267517712"/>
        <c:crosses val="autoZero"/>
        <c:auto val="1"/>
        <c:lblAlgn val="ctr"/>
        <c:lblOffset val="100"/>
        <c:noMultiLvlLbl val="0"/>
      </c:catAx>
      <c:valAx>
        <c:axId val="1267517712"/>
        <c:scaling>
          <c:orientation val="minMax"/>
          <c:max val="40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1" i="0" u="none" strike="noStrike" kern="1200" baseline="0">
                    <a:solidFill>
                      <a:schemeClr val="tx1"/>
                    </a:solidFill>
                    <a:latin typeface="Arial Narrow" panose="020B0604020202020204" pitchFamily="34" charset="0"/>
                    <a:ea typeface="+mn-ea"/>
                    <a:cs typeface="Arial Narrow" panose="020B0604020202020204" pitchFamily="34" charset="0"/>
                  </a:defRPr>
                </a:pPr>
                <a:r>
                  <a:rPr lang="es-ES_tradnl" sz="1100" b="1" i="0">
                    <a:solidFill>
                      <a:schemeClr val="tx1"/>
                    </a:solidFill>
                    <a:latin typeface="Arial Narrow" panose="020B0604020202020204" pitchFamily="34" charset="0"/>
                    <a:cs typeface="Arial Narrow" panose="020B0604020202020204" pitchFamily="34" charset="0"/>
                  </a:rPr>
                  <a:t>Apedreamientos reportados</a:t>
                </a:r>
              </a:p>
            </c:rich>
          </c:tx>
          <c:layout>
            <c:manualLayout>
              <c:xMode val="edge"/>
              <c:yMode val="edge"/>
              <c:x val="1.2871201057097156E-2"/>
              <c:y val="0.27218056055557999"/>
            </c:manualLayout>
          </c:layout>
          <c:overlay val="0"/>
          <c:spPr>
            <a:noFill/>
            <a:ln>
              <a:noFill/>
            </a:ln>
            <a:effectLst/>
          </c:spPr>
          <c:txPr>
            <a:bodyPr rot="-5400000" spcFirstLastPara="1" vertOverflow="ellipsis" vert="horz" wrap="square" anchor="ctr" anchorCtr="1"/>
            <a:lstStyle/>
            <a:p>
              <a:pPr>
                <a:defRPr sz="1100" b="1" i="0" u="none" strike="noStrike" kern="1200" baseline="0">
                  <a:solidFill>
                    <a:schemeClr val="tx1"/>
                  </a:solidFill>
                  <a:latin typeface="Arial Narrow" panose="020B0604020202020204" pitchFamily="34" charset="0"/>
                  <a:ea typeface="+mn-ea"/>
                  <a:cs typeface="Arial Narrow" panose="020B0604020202020204" pitchFamily="34" charset="0"/>
                </a:defRPr>
              </a:pPr>
              <a:endParaRPr lang="es-MX"/>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Narrow" panose="020B0604020202020204" pitchFamily="34" charset="0"/>
                <a:ea typeface="+mn-ea"/>
                <a:cs typeface="Arial Narrow" panose="020B0604020202020204" pitchFamily="34" charset="0"/>
              </a:defRPr>
            </a:pPr>
            <a:endParaRPr lang="es-MX"/>
          </a:p>
        </c:txPr>
        <c:crossAx val="1274852416"/>
        <c:crosses val="autoZero"/>
        <c:crossBetween val="between"/>
        <c:majorUnit val="1000"/>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970938" y="0"/>
            <a:ext cx="3037840" cy="466434"/>
          </a:xfrm>
          <a:prstGeom prst="rect">
            <a:avLst/>
          </a:prstGeom>
        </p:spPr>
        <p:txBody>
          <a:bodyPr vert="horz" lIns="91440" tIns="45720" rIns="91440" bIns="45720" rtlCol="0"/>
          <a:lstStyle>
            <a:lvl1pPr algn="r">
              <a:defRPr sz="1200"/>
            </a:lvl1pPr>
          </a:lstStyle>
          <a:p>
            <a:fld id="{C08A8422-B5E1-4B10-A2F5-1EA043E42EA4}" type="datetimeFigureOut">
              <a:rPr lang="es-MX" smtClean="0"/>
              <a:pPr/>
              <a:t>29/05/19</a:t>
            </a:fld>
            <a:endParaRPr lang="es-MX"/>
          </a:p>
        </p:txBody>
      </p:sp>
      <p:sp>
        <p:nvSpPr>
          <p:cNvPr id="4" name="Marcador de imagen de diapositiva 3"/>
          <p:cNvSpPr>
            <a:spLocks noGrp="1" noRot="1" noChangeAspect="1"/>
          </p:cNvSpPr>
          <p:nvPr>
            <p:ph type="sldImg" idx="2"/>
          </p:nvPr>
        </p:nvSpPr>
        <p:spPr>
          <a:xfrm>
            <a:off x="712788" y="1157288"/>
            <a:ext cx="5584825" cy="3141662"/>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701041" y="4473899"/>
            <a:ext cx="5608320" cy="3660458"/>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829971"/>
            <a:ext cx="3037840" cy="466433"/>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970938" y="8829971"/>
            <a:ext cx="3037840" cy="466433"/>
          </a:xfrm>
          <a:prstGeom prst="rect">
            <a:avLst/>
          </a:prstGeom>
        </p:spPr>
        <p:txBody>
          <a:bodyPr vert="horz" lIns="91440" tIns="45720" rIns="91440" bIns="45720" rtlCol="0" anchor="b"/>
          <a:lstStyle>
            <a:lvl1pPr algn="r">
              <a:defRPr sz="1200"/>
            </a:lvl1pPr>
          </a:lstStyle>
          <a:p>
            <a:fld id="{3654B25A-E7B5-487A-ABA1-4D75ABEA5481}" type="slidenum">
              <a:rPr lang="es-MX" smtClean="0"/>
              <a:pPr/>
              <a:t>‹Nº›</a:t>
            </a:fld>
            <a:endParaRPr lang="es-MX"/>
          </a:p>
        </p:txBody>
      </p:sp>
    </p:spTree>
    <p:extLst>
      <p:ext uri="{BB962C8B-B14F-4D97-AF65-F5344CB8AC3E}">
        <p14:creationId xmlns:p14="http://schemas.microsoft.com/office/powerpoint/2010/main" val="1766849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3654B25A-E7B5-487A-ABA1-4D75ABEA5481}" type="slidenum">
              <a:rPr lang="es-MX" smtClean="0"/>
              <a:pPr/>
              <a:t>1</a:t>
            </a:fld>
            <a:endParaRPr lang="es-MX"/>
          </a:p>
        </p:txBody>
      </p:sp>
    </p:spTree>
    <p:extLst>
      <p:ext uri="{BB962C8B-B14F-4D97-AF65-F5344CB8AC3E}">
        <p14:creationId xmlns:p14="http://schemas.microsoft.com/office/powerpoint/2010/main" val="885618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2788" y="1157288"/>
            <a:ext cx="5584825" cy="3141662"/>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3654B25A-E7B5-487A-ABA1-4D75ABEA5481}" type="slidenum">
              <a:rPr lang="es-MX" smtClean="0"/>
              <a:pPr/>
              <a:t>10</a:t>
            </a:fld>
            <a:endParaRPr lang="es-MX"/>
          </a:p>
        </p:txBody>
      </p:sp>
    </p:spTree>
    <p:extLst>
      <p:ext uri="{BB962C8B-B14F-4D97-AF65-F5344CB8AC3E}">
        <p14:creationId xmlns:p14="http://schemas.microsoft.com/office/powerpoint/2010/main" val="1221918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2788" y="1157288"/>
            <a:ext cx="5584825" cy="3141662"/>
          </a:xfrm>
        </p:spPr>
      </p:sp>
      <p:sp>
        <p:nvSpPr>
          <p:cNvPr id="3" name="Marcador de notas 2"/>
          <p:cNvSpPr>
            <a:spLocks noGrp="1"/>
          </p:cNvSpPr>
          <p:nvPr>
            <p:ph type="body" idx="1"/>
          </p:nvPr>
        </p:nvSpPr>
        <p:spPr/>
        <p:txBody>
          <a:bodyPr/>
          <a:lstStyle/>
          <a:p>
            <a:pPr marL="228600" indent="-228600">
              <a:buAutoNum type="arabicPeriod"/>
            </a:pPr>
            <a:r>
              <a:rPr lang="es-MX" b="0" i="0" dirty="0">
                <a:latin typeface="Arial Narrow" panose="020B0604020202020204" pitchFamily="34" charset="0"/>
                <a:cs typeface="Arial Narrow" panose="020B0604020202020204" pitchFamily="34" charset="0"/>
              </a:rPr>
              <a:t>Igual de usurarios a nivel munidial de internet en 2017 y equivalente al 48.83% de la población mundial.</a:t>
            </a:r>
          </a:p>
          <a:p>
            <a:pPr marL="228600" indent="-228600">
              <a:buAutoNum type="arabicPeriod"/>
            </a:pPr>
            <a:r>
              <a:rPr lang="es-MX" b="0" i="0" dirty="0">
                <a:latin typeface="Arial Narrow" panose="020B0604020202020204" pitchFamily="34" charset="0"/>
                <a:cs typeface="Arial Narrow" panose="020B0604020202020204" pitchFamily="34" charset="0"/>
              </a:rPr>
              <a:t>Igual al PIB del sector turismo en 2016 o equivale al 55.5% del PIB Percapita de México en 2017, que representa $461,002 millones de pesos.</a:t>
            </a:r>
          </a:p>
          <a:p>
            <a:pPr marL="228600" indent="-228600">
              <a:buAutoNum type="arabicPeriod"/>
            </a:pPr>
            <a:r>
              <a:rPr lang="es-MX" b="0" i="0" dirty="0">
                <a:latin typeface="Arial Narrow" panose="020B0604020202020204" pitchFamily="34" charset="0"/>
                <a:cs typeface="Arial Narrow" panose="020B0604020202020204" pitchFamily="34" charset="0"/>
              </a:rPr>
              <a:t>Cuyas cuidades más visitadas en 2017 fueron: CDMX, GDL y MTY y destinos turísticos (playas) fueron: Rivera Maya, Cancún y Los Cabos</a:t>
            </a:r>
          </a:p>
          <a:p>
            <a:pPr marL="228600" indent="-228600">
              <a:buAutoNum type="arabicPeriod"/>
            </a:pPr>
            <a:r>
              <a:rPr lang="es-MX" b="0" i="0" dirty="0">
                <a:latin typeface="Arial Narrow" panose="020B0604020202020204" pitchFamily="34" charset="0"/>
                <a:cs typeface="Arial Narrow" panose="020B0604020202020204" pitchFamily="34" charset="0"/>
              </a:rPr>
              <a:t>Cubriendo el 90% de demanda de viajes foráneos en el país.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s-MX" b="0" i="0" dirty="0">
                <a:latin typeface="Arial Narrow" panose="020B0604020202020204" pitchFamily="34" charset="0"/>
                <a:cs typeface="Arial Narrow" panose="020B0604020202020204" pitchFamily="34" charset="0"/>
              </a:rPr>
              <a:t>Lo que equivale a más de la mitad de capacidad del Estadio Azteca</a:t>
            </a:r>
          </a:p>
          <a:p>
            <a:pPr marL="228600" indent="-228600">
              <a:buAutoNum type="arabicPeriod"/>
            </a:pPr>
            <a:r>
              <a:rPr lang="es-MX" b="0" i="0" dirty="0">
                <a:latin typeface="Arial Narrow" panose="020B0604020202020204" pitchFamily="34" charset="0"/>
                <a:cs typeface="Arial Narrow" panose="020B0604020202020204" pitchFamily="34" charset="0"/>
              </a:rPr>
              <a:t>Representan el 2.93% del total del autotransporte en México. </a:t>
            </a:r>
          </a:p>
          <a:p>
            <a:pPr marL="228600" indent="-228600">
              <a:buAutoNum type="arabicPeriod"/>
            </a:pPr>
            <a:r>
              <a:rPr lang="es-MX" b="0" i="0" dirty="0">
                <a:latin typeface="Arial Narrow" panose="020B0604020202020204" pitchFamily="34" charset="0"/>
                <a:cs typeface="Arial Narrow" panose="020B0604020202020204" pitchFamily="34" charset="0"/>
              </a:rPr>
              <a:t>Equivale al 46.39% de empleos generados para la rama de transporte y comunicaciones en 2018</a:t>
            </a:r>
          </a:p>
          <a:p>
            <a:pPr marL="228600" indent="-228600">
              <a:buAutoNum type="arabicPeriod"/>
            </a:pPr>
            <a:r>
              <a:rPr lang="es-MX" b="0" i="0" dirty="0">
                <a:latin typeface="Arial Narrow" panose="020B0604020202020204" pitchFamily="34" charset="0"/>
                <a:cs typeface="Arial Narrow" panose="020B0604020202020204" pitchFamily="34" charset="0"/>
              </a:rPr>
              <a:t>Corresponde al 9.45% del total de Instructores Registrados en 2017 de los cuales: 13% son Internos y 87% son Externos. Están concentrados en Edo. Méx., CDMX, Veracruz y Tamaulipas. </a:t>
            </a:r>
          </a:p>
          <a:p>
            <a:endParaRPr lang="es-MX" dirty="0"/>
          </a:p>
        </p:txBody>
      </p:sp>
      <p:sp>
        <p:nvSpPr>
          <p:cNvPr id="4" name="Marcador de número de diapositiva 3"/>
          <p:cNvSpPr>
            <a:spLocks noGrp="1"/>
          </p:cNvSpPr>
          <p:nvPr>
            <p:ph type="sldNum" sz="quarter" idx="5"/>
          </p:nvPr>
        </p:nvSpPr>
        <p:spPr/>
        <p:txBody>
          <a:bodyPr/>
          <a:lstStyle/>
          <a:p>
            <a:fld id="{3654B25A-E7B5-487A-ABA1-4D75ABEA5481}" type="slidenum">
              <a:rPr lang="es-MX" smtClean="0"/>
              <a:pPr/>
              <a:t>2</a:t>
            </a:fld>
            <a:endParaRPr lang="es-MX"/>
          </a:p>
        </p:txBody>
      </p:sp>
    </p:spTree>
    <p:extLst>
      <p:ext uri="{BB962C8B-B14F-4D97-AF65-F5344CB8AC3E}">
        <p14:creationId xmlns:p14="http://schemas.microsoft.com/office/powerpoint/2010/main" val="975765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2788" y="1157288"/>
            <a:ext cx="5584825" cy="3141662"/>
          </a:xfrm>
        </p:spPr>
      </p:sp>
      <p:sp>
        <p:nvSpPr>
          <p:cNvPr id="3" name="Marcador de notas 2"/>
          <p:cNvSpPr>
            <a:spLocks noGrp="1"/>
          </p:cNvSpPr>
          <p:nvPr>
            <p:ph type="body" idx="1"/>
          </p:nvPr>
        </p:nvSpPr>
        <p:spPr/>
        <p:txBody>
          <a:bodyPr/>
          <a:lstStyle/>
          <a:p>
            <a:r>
              <a:rPr lang="es-MX" b="0" i="0" dirty="0">
                <a:latin typeface="Arial Narrow" panose="020B0604020202020204" pitchFamily="34" charset="0"/>
                <a:cs typeface="Arial Narrow" panose="020B0604020202020204" pitchFamily="34" charset="0"/>
              </a:rPr>
              <a:t>Estimamos que estos indicadores es por lo menos dos veces la cifra presentada, dado que  LOS PASAJEROS QUE SUFREN ASALTOS, EN LA MAYORIA DE LAS OCASIONES NO QUIEREN PRESENTAR una denuncia.</a:t>
            </a:r>
          </a:p>
          <a:p>
            <a:endParaRPr lang="es-MX" b="0" i="0" dirty="0">
              <a:latin typeface="Arial Narrow" panose="020B0604020202020204" pitchFamily="34" charset="0"/>
              <a:cs typeface="Arial Narrow" panose="020B0604020202020204" pitchFamily="34" charset="0"/>
            </a:endParaRPr>
          </a:p>
          <a:p>
            <a:r>
              <a:rPr lang="es-MX" b="0" i="0" dirty="0">
                <a:latin typeface="Arial Narrow" panose="020B0604020202020204" pitchFamily="34" charset="0"/>
                <a:cs typeface="Arial Narrow" panose="020B0604020202020204" pitchFamily="34" charset="0"/>
              </a:rPr>
              <a:t>Desglose de eventos por estado con más reportes: </a:t>
            </a:r>
          </a:p>
          <a:p>
            <a:endParaRPr lang="es-MX" b="0" i="0" dirty="0">
              <a:latin typeface="Arial Narrow" panose="020B0604020202020204" pitchFamily="34" charset="0"/>
              <a:cs typeface="Arial Narrow" panose="020B0604020202020204" pitchFamily="34" charset="0"/>
            </a:endParaRPr>
          </a:p>
          <a:p>
            <a:r>
              <a:rPr lang="es-MX" b="0" i="0" dirty="0">
                <a:latin typeface="Arial Narrow" panose="020B0604020202020204" pitchFamily="34" charset="0"/>
                <a:cs typeface="Arial Narrow" panose="020B0604020202020204" pitchFamily="34" charset="0"/>
              </a:rPr>
              <a:t>Estado		Reportes		Porcentaje</a:t>
            </a:r>
          </a:p>
          <a:p>
            <a:r>
              <a:rPr lang="es-MX" b="0" i="0" dirty="0">
                <a:latin typeface="Arial Narrow" panose="020B0604020202020204" pitchFamily="34" charset="0"/>
                <a:cs typeface="Arial Narrow" panose="020B0604020202020204" pitchFamily="34" charset="0"/>
              </a:rPr>
              <a:t>Estado de México	92		40%</a:t>
            </a:r>
          </a:p>
          <a:p>
            <a:r>
              <a:rPr lang="es-MX" b="0" i="0" dirty="0">
                <a:latin typeface="Arial Narrow" panose="020B0604020202020204" pitchFamily="34" charset="0"/>
                <a:cs typeface="Arial Narrow" panose="020B0604020202020204" pitchFamily="34" charset="0"/>
              </a:rPr>
              <a:t>Puebla		39		17%</a:t>
            </a:r>
          </a:p>
          <a:p>
            <a:r>
              <a:rPr lang="es-MX" b="0" i="0" dirty="0">
                <a:latin typeface="Arial Narrow" panose="020B0604020202020204" pitchFamily="34" charset="0"/>
                <a:cs typeface="Arial Narrow" panose="020B0604020202020204" pitchFamily="34" charset="0"/>
              </a:rPr>
              <a:t>Veracruz		20		9%</a:t>
            </a:r>
          </a:p>
          <a:p>
            <a:endParaRPr lang="es-MX" dirty="0"/>
          </a:p>
        </p:txBody>
      </p:sp>
      <p:sp>
        <p:nvSpPr>
          <p:cNvPr id="4" name="Marcador de número de diapositiva 3"/>
          <p:cNvSpPr>
            <a:spLocks noGrp="1"/>
          </p:cNvSpPr>
          <p:nvPr>
            <p:ph type="sldNum" sz="quarter" idx="5"/>
          </p:nvPr>
        </p:nvSpPr>
        <p:spPr/>
        <p:txBody>
          <a:bodyPr/>
          <a:lstStyle/>
          <a:p>
            <a:fld id="{3654B25A-E7B5-487A-ABA1-4D75ABEA5481}" type="slidenum">
              <a:rPr lang="es-MX" smtClean="0"/>
              <a:pPr/>
              <a:t>3</a:t>
            </a:fld>
            <a:endParaRPr lang="es-MX"/>
          </a:p>
        </p:txBody>
      </p:sp>
    </p:spTree>
    <p:extLst>
      <p:ext uri="{BB962C8B-B14F-4D97-AF65-F5344CB8AC3E}">
        <p14:creationId xmlns:p14="http://schemas.microsoft.com/office/powerpoint/2010/main" val="347305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2788" y="1157288"/>
            <a:ext cx="5584825" cy="3141662"/>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b="0" i="0" dirty="0">
                <a:solidFill>
                  <a:srgbClr val="000000"/>
                </a:solidFill>
                <a:latin typeface="Arial Narrow" panose="020B0604020202020204" pitchFamily="34" charset="0"/>
                <a:cs typeface="Arial Narrow" panose="020B0604020202020204" pitchFamily="34" charset="0"/>
              </a:rPr>
              <a:t>Estado de México, Chiapas y Guerrero los Estados con mayor incidencia en 2019.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1200" b="0" i="0" dirty="0">
              <a:solidFill>
                <a:srgbClr val="000000"/>
              </a:solidFill>
              <a:latin typeface="Arial Narrow" panose="020B0604020202020204" pitchFamily="34" charset="0"/>
              <a:cs typeface="Arial Narrow" panose="020B0604020202020204" pitchFamily="34" charset="0"/>
            </a:endParaRPr>
          </a:p>
          <a:p>
            <a:r>
              <a:rPr lang="es-MX" b="0" i="0" dirty="0">
                <a:latin typeface="Arial Narrow" panose="020B0604020202020204" pitchFamily="34" charset="0"/>
                <a:cs typeface="Arial Narrow" panose="020B0604020202020204" pitchFamily="34" charset="0"/>
              </a:rPr>
              <a:t>Desglose de eventos por estado con más reportes: </a:t>
            </a:r>
          </a:p>
          <a:p>
            <a:endParaRPr lang="es-MX" b="0" i="0" dirty="0">
              <a:latin typeface="Arial Narrow" panose="020B0604020202020204" pitchFamily="34" charset="0"/>
              <a:cs typeface="Arial Narrow" panose="020B0604020202020204" pitchFamily="34" charset="0"/>
            </a:endParaRPr>
          </a:p>
          <a:p>
            <a:r>
              <a:rPr lang="es-MX" b="0" i="0" dirty="0">
                <a:latin typeface="Arial Narrow" panose="020B0604020202020204" pitchFamily="34" charset="0"/>
                <a:cs typeface="Arial Narrow" panose="020B0604020202020204" pitchFamily="34" charset="0"/>
              </a:rPr>
              <a:t>Estado		Reportes		Porcentaje</a:t>
            </a:r>
          </a:p>
          <a:p>
            <a:pPr marL="0" marR="0" lvl="0" indent="0" algn="l" defTabSz="914400" rtl="0" eaLnBrk="1" fontAlgn="auto" latinLnBrk="0" hangingPunct="1">
              <a:lnSpc>
                <a:spcPct val="100000"/>
              </a:lnSpc>
              <a:spcBef>
                <a:spcPts val="0"/>
              </a:spcBef>
              <a:spcAft>
                <a:spcPts val="0"/>
              </a:spcAft>
              <a:buClrTx/>
              <a:buSzTx/>
              <a:buFontTx/>
              <a:buNone/>
              <a:tabLst/>
              <a:defRPr/>
            </a:pPr>
            <a:r>
              <a:rPr lang="es-MX" b="0" i="0" dirty="0">
                <a:latin typeface="Arial Narrow" panose="020B0604020202020204" pitchFamily="34" charset="0"/>
                <a:cs typeface="Arial Narrow" panose="020B0604020202020204" pitchFamily="34" charset="0"/>
              </a:rPr>
              <a:t>Estado de México	91		41%</a:t>
            </a:r>
          </a:p>
          <a:p>
            <a:r>
              <a:rPr lang="es-MX" b="0" i="0" dirty="0">
                <a:latin typeface="Arial Narrow" panose="020B0604020202020204" pitchFamily="34" charset="0"/>
                <a:cs typeface="Arial Narrow" panose="020B0604020202020204" pitchFamily="34" charset="0"/>
              </a:rPr>
              <a:t>Chiapas		77		35%</a:t>
            </a:r>
          </a:p>
          <a:p>
            <a:r>
              <a:rPr lang="es-MX" b="0" i="0" dirty="0">
                <a:latin typeface="Arial Narrow" panose="020B0604020202020204" pitchFamily="34" charset="0"/>
                <a:cs typeface="Arial Narrow" panose="020B0604020202020204" pitchFamily="34" charset="0"/>
              </a:rPr>
              <a:t>Guerrero		16		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1200" b="0" i="0" dirty="0">
              <a:latin typeface="Arial Narrow" panose="020B0604020202020204" pitchFamily="34" charset="0"/>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b="0" i="0" dirty="0">
                <a:solidFill>
                  <a:srgbClr val="000000"/>
                </a:solidFill>
                <a:latin typeface="Arial Narrow" panose="020B0604020202020204" pitchFamily="34" charset="0"/>
                <a:ea typeface="Calibri" panose="020F0502020204030204" pitchFamily="34" charset="0"/>
                <a:cs typeface="Arial Narrow" panose="020B0604020202020204" pitchFamily="34" charset="0"/>
              </a:rPr>
              <a:t>El número de unidades reportadas hasta abril del 2018 fueron </a:t>
            </a:r>
            <a:r>
              <a:rPr lang="es-MX" sz="1200" b="0" i="0" u="none" dirty="0">
                <a:solidFill>
                  <a:srgbClr val="000000"/>
                </a:solidFill>
                <a:latin typeface="Arial Narrow" panose="020B0604020202020204" pitchFamily="34" charset="0"/>
                <a:ea typeface="Calibri" panose="020F0502020204030204" pitchFamily="34" charset="0"/>
                <a:cs typeface="Arial Narrow" panose="020B0604020202020204" pitchFamily="34" charset="0"/>
              </a:rPr>
              <a:t>302; lo</a:t>
            </a:r>
            <a:r>
              <a:rPr lang="es-MX" sz="1200" b="0" i="0" dirty="0">
                <a:solidFill>
                  <a:srgbClr val="000000"/>
                </a:solidFill>
                <a:latin typeface="Arial Narrow" panose="020B0604020202020204" pitchFamily="34" charset="0"/>
                <a:ea typeface="Calibri" panose="020F0502020204030204" pitchFamily="34" charset="0"/>
                <a:cs typeface="Arial Narrow" panose="020B0604020202020204" pitchFamily="34" charset="0"/>
              </a:rPr>
              <a:t> que representa un disminución del 37% de vehículos tomadas ilegalmente respecto al 2018.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1200" dirty="0">
              <a:latin typeface="Candara" panose="020E0502030303020204" pitchFamily="34" charset="0"/>
              <a:cs typeface="Arial Narrow" panose="020B0604020202020204" pitchFamily="34" charset="0"/>
            </a:endParaRPr>
          </a:p>
          <a:p>
            <a:endParaRPr lang="es-MX" dirty="0"/>
          </a:p>
        </p:txBody>
      </p:sp>
      <p:sp>
        <p:nvSpPr>
          <p:cNvPr id="4" name="Marcador de número de diapositiva 3"/>
          <p:cNvSpPr>
            <a:spLocks noGrp="1"/>
          </p:cNvSpPr>
          <p:nvPr>
            <p:ph type="sldNum" sz="quarter" idx="5"/>
          </p:nvPr>
        </p:nvSpPr>
        <p:spPr/>
        <p:txBody>
          <a:bodyPr/>
          <a:lstStyle/>
          <a:p>
            <a:fld id="{3654B25A-E7B5-487A-ABA1-4D75ABEA5481}" type="slidenum">
              <a:rPr lang="es-MX" smtClean="0"/>
              <a:pPr/>
              <a:t>4</a:t>
            </a:fld>
            <a:endParaRPr lang="es-MX"/>
          </a:p>
        </p:txBody>
      </p:sp>
    </p:spTree>
    <p:extLst>
      <p:ext uri="{BB962C8B-B14F-4D97-AF65-F5344CB8AC3E}">
        <p14:creationId xmlns:p14="http://schemas.microsoft.com/office/powerpoint/2010/main" val="2031469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2788" y="1157288"/>
            <a:ext cx="5584825" cy="3141662"/>
          </a:xfrm>
        </p:spPr>
      </p:sp>
      <p:sp>
        <p:nvSpPr>
          <p:cNvPr id="3" name="Marcador de notas 2"/>
          <p:cNvSpPr>
            <a:spLocks noGrp="1"/>
          </p:cNvSpPr>
          <p:nvPr>
            <p:ph type="body" idx="1"/>
          </p:nvPr>
        </p:nvSpPr>
        <p:spPr/>
        <p:txBody>
          <a:bodyPr/>
          <a:lstStyle/>
          <a:p>
            <a:r>
              <a:rPr lang="es-MX" b="0" i="0" dirty="0">
                <a:latin typeface="Arial Narrow" panose="020B0604020202020204" pitchFamily="34" charset="0"/>
                <a:cs typeface="Arial Narrow" panose="020B0604020202020204" pitchFamily="34" charset="0"/>
              </a:rPr>
              <a:t>*NOTA: Estos reportes corresponden únicamente Grupo ADO Mobility que cubre el sureste de la República Mexicana y nos comparten sus reportes cada 4 meses.</a:t>
            </a:r>
          </a:p>
          <a:p>
            <a:endParaRPr lang="es-MX" b="0" i="0" dirty="0">
              <a:latin typeface="Arial Narrow" panose="020B0604020202020204" pitchFamily="34" charset="0"/>
              <a:cs typeface="Arial Narrow" panose="020B0604020202020204" pitchFamily="34" charset="0"/>
            </a:endParaRPr>
          </a:p>
          <a:p>
            <a:r>
              <a:rPr lang="es-MX" b="0" i="0" dirty="0">
                <a:latin typeface="Arial Narrow" panose="020B0604020202020204" pitchFamily="34" charset="0"/>
                <a:cs typeface="Arial Narrow" panose="020B0604020202020204" pitchFamily="34" charset="0"/>
              </a:rPr>
              <a:t>Desglose de eventos por estado con más reportes: </a:t>
            </a:r>
          </a:p>
          <a:p>
            <a:endParaRPr lang="es-MX" b="0" i="0" dirty="0">
              <a:latin typeface="Arial Narrow" panose="020B0604020202020204" pitchFamily="34" charset="0"/>
              <a:cs typeface="Arial Narrow" panose="020B0604020202020204" pitchFamily="34" charset="0"/>
            </a:endParaRPr>
          </a:p>
          <a:p>
            <a:r>
              <a:rPr lang="es-MX" b="0" i="0" dirty="0">
                <a:latin typeface="Arial Narrow" panose="020B0604020202020204" pitchFamily="34" charset="0"/>
                <a:cs typeface="Arial Narrow" panose="020B0604020202020204" pitchFamily="34" charset="0"/>
              </a:rPr>
              <a:t>Estado		Reportes		Porcentaje</a:t>
            </a:r>
          </a:p>
          <a:p>
            <a:r>
              <a:rPr lang="es-MX" b="0" i="0" dirty="0">
                <a:latin typeface="Arial Narrow" panose="020B0604020202020204" pitchFamily="34" charset="0"/>
                <a:cs typeface="Arial Narrow" panose="020B0604020202020204" pitchFamily="34" charset="0"/>
              </a:rPr>
              <a:t>Veracruz		39		15%</a:t>
            </a:r>
          </a:p>
          <a:p>
            <a:r>
              <a:rPr lang="es-MX" b="0" i="0" dirty="0">
                <a:latin typeface="Arial Narrow" panose="020B0604020202020204" pitchFamily="34" charset="0"/>
                <a:cs typeface="Arial Narrow" panose="020B0604020202020204" pitchFamily="34" charset="0"/>
              </a:rPr>
              <a:t>Chiapas		38		11%</a:t>
            </a:r>
          </a:p>
          <a:p>
            <a:r>
              <a:rPr lang="es-MX" b="0" i="0" dirty="0">
                <a:latin typeface="Arial Narrow" panose="020B0604020202020204" pitchFamily="34" charset="0"/>
                <a:cs typeface="Arial Narrow" panose="020B0604020202020204" pitchFamily="34" charset="0"/>
              </a:rPr>
              <a:t>Puebla		27		16%</a:t>
            </a:r>
          </a:p>
        </p:txBody>
      </p:sp>
      <p:sp>
        <p:nvSpPr>
          <p:cNvPr id="4" name="Marcador de número de diapositiva 3"/>
          <p:cNvSpPr>
            <a:spLocks noGrp="1"/>
          </p:cNvSpPr>
          <p:nvPr>
            <p:ph type="sldNum" sz="quarter" idx="5"/>
          </p:nvPr>
        </p:nvSpPr>
        <p:spPr/>
        <p:txBody>
          <a:bodyPr/>
          <a:lstStyle/>
          <a:p>
            <a:fld id="{3654B25A-E7B5-487A-ABA1-4D75ABEA5481}" type="slidenum">
              <a:rPr lang="es-MX" smtClean="0"/>
              <a:pPr/>
              <a:t>5</a:t>
            </a:fld>
            <a:endParaRPr lang="es-MX"/>
          </a:p>
        </p:txBody>
      </p:sp>
    </p:spTree>
    <p:extLst>
      <p:ext uri="{BB962C8B-B14F-4D97-AF65-F5344CB8AC3E}">
        <p14:creationId xmlns:p14="http://schemas.microsoft.com/office/powerpoint/2010/main" val="1256371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2788" y="1157288"/>
            <a:ext cx="5584825" cy="3141662"/>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b="0" i="0" dirty="0">
                <a:solidFill>
                  <a:srgbClr val="000000"/>
                </a:solidFill>
                <a:latin typeface="Arial Narrow" panose="020B0604020202020204" pitchFamily="34" charset="0"/>
                <a:ea typeface="Calibri" panose="020F0502020204030204" pitchFamily="34" charset="0"/>
                <a:cs typeface="Arial Narrow" panose="020B0604020202020204" pitchFamily="34" charset="0"/>
              </a:rPr>
              <a:t>Para abril del 2019 representa el 42% MENOS de pérdidas económicas con respecto al cierre del año anterior, sin saldo de lesionados.</a:t>
            </a:r>
            <a:r>
              <a:rPr lang="es-MX" sz="1200" b="0" i="0" dirty="0">
                <a:latin typeface="Arial Narrow" panose="020B0604020202020204" pitchFamily="34" charset="0"/>
                <a:cs typeface="Arial Narrow"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b="0" i="0" dirty="0">
                <a:latin typeface="Arial Narrow" panose="020B0604020202020204" pitchFamily="34" charset="0"/>
                <a:cs typeface="Arial Narrow" panose="020B0604020202020204" pitchFamily="34" charset="0"/>
              </a:rPr>
              <a:t>(Pérdidas económicas hasta abril 2018 = $422,647.00)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1200" b="0" i="0" dirty="0">
              <a:latin typeface="Arial Narrow" panose="020B0604020202020204" pitchFamily="34" charset="0"/>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b="0" i="0" dirty="0">
                <a:latin typeface="Arial Narrow" panose="020B0604020202020204" pitchFamily="34" charset="0"/>
                <a:cs typeface="Arial Narrow" panose="020B0604020202020204" pitchFamily="34" charset="0"/>
              </a:rPr>
              <a:t>Guerrero, Durango y Guanajuato los Estados con mayor índice de lesionados. </a:t>
            </a:r>
          </a:p>
          <a:p>
            <a:endParaRPr lang="es-MX" b="0" i="0" dirty="0">
              <a:latin typeface="Arial Narrow" panose="020B0604020202020204" pitchFamily="34" charset="0"/>
              <a:cs typeface="Arial Narrow" panose="020B0604020202020204" pitchFamily="34" charset="0"/>
            </a:endParaRPr>
          </a:p>
          <a:p>
            <a:r>
              <a:rPr lang="es-MX" b="0" i="0" dirty="0">
                <a:latin typeface="Arial Narrow" panose="020B0604020202020204" pitchFamily="34" charset="0"/>
                <a:cs typeface="Arial Narrow" panose="020B0604020202020204" pitchFamily="34" charset="0"/>
              </a:rPr>
              <a:t>Desglose de eventos por estado con más reportes: </a:t>
            </a:r>
          </a:p>
          <a:p>
            <a:r>
              <a:rPr lang="es-MX" b="0" i="0" dirty="0">
                <a:latin typeface="Arial Narrow" panose="020B0604020202020204" pitchFamily="34" charset="0"/>
                <a:cs typeface="Arial Narrow" panose="020B0604020202020204" pitchFamily="34" charset="0"/>
              </a:rPr>
              <a:t>(Total de reportes al 2019 = 114)</a:t>
            </a:r>
          </a:p>
          <a:p>
            <a:endParaRPr lang="es-MX" b="0" i="0" dirty="0">
              <a:latin typeface="Arial Narrow" panose="020B0604020202020204" pitchFamily="34" charset="0"/>
              <a:cs typeface="Arial Narrow" panose="020B0604020202020204" pitchFamily="34" charset="0"/>
            </a:endParaRPr>
          </a:p>
          <a:p>
            <a:r>
              <a:rPr lang="es-MX" b="0" i="0" dirty="0">
                <a:latin typeface="Arial Narrow" panose="020B0604020202020204" pitchFamily="34" charset="0"/>
                <a:cs typeface="Arial Narrow" panose="020B0604020202020204" pitchFamily="34" charset="0"/>
              </a:rPr>
              <a:t>Estado		Reportes		Porcentaje</a:t>
            </a:r>
          </a:p>
          <a:p>
            <a:r>
              <a:rPr lang="es-MX" b="0" i="0" dirty="0">
                <a:latin typeface="Arial Narrow" panose="020B0604020202020204" pitchFamily="34" charset="0"/>
                <a:cs typeface="Arial Narrow" panose="020B0604020202020204" pitchFamily="34" charset="0"/>
              </a:rPr>
              <a:t>Guerrero		6		15%</a:t>
            </a:r>
          </a:p>
          <a:p>
            <a:r>
              <a:rPr lang="es-MX" b="0" i="0" dirty="0">
                <a:latin typeface="Arial Narrow" panose="020B0604020202020204" pitchFamily="34" charset="0"/>
                <a:cs typeface="Arial Narrow" panose="020B0604020202020204" pitchFamily="34" charset="0"/>
              </a:rPr>
              <a:t>Durango		5		13%</a:t>
            </a:r>
          </a:p>
          <a:p>
            <a:r>
              <a:rPr lang="es-MX" b="0" i="0" dirty="0">
                <a:latin typeface="Arial Narrow" panose="020B0604020202020204" pitchFamily="34" charset="0"/>
                <a:cs typeface="Arial Narrow" panose="020B0604020202020204" pitchFamily="34" charset="0"/>
              </a:rPr>
              <a:t>Guanajuato		4		10%</a:t>
            </a:r>
          </a:p>
          <a:p>
            <a:endParaRPr lang="es-MX" dirty="0"/>
          </a:p>
        </p:txBody>
      </p:sp>
      <p:sp>
        <p:nvSpPr>
          <p:cNvPr id="4" name="Marcador de número de diapositiva 3"/>
          <p:cNvSpPr>
            <a:spLocks noGrp="1"/>
          </p:cNvSpPr>
          <p:nvPr>
            <p:ph type="sldNum" sz="quarter" idx="5"/>
          </p:nvPr>
        </p:nvSpPr>
        <p:spPr/>
        <p:txBody>
          <a:bodyPr/>
          <a:lstStyle/>
          <a:p>
            <a:fld id="{3654B25A-E7B5-487A-ABA1-4D75ABEA5481}" type="slidenum">
              <a:rPr lang="es-MX" smtClean="0"/>
              <a:pPr/>
              <a:t>6</a:t>
            </a:fld>
            <a:endParaRPr lang="es-MX"/>
          </a:p>
        </p:txBody>
      </p:sp>
    </p:spTree>
    <p:extLst>
      <p:ext uri="{BB962C8B-B14F-4D97-AF65-F5344CB8AC3E}">
        <p14:creationId xmlns:p14="http://schemas.microsoft.com/office/powerpoint/2010/main" val="2719507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2788" y="1157288"/>
            <a:ext cx="5584825" cy="3141662"/>
          </a:xfrm>
        </p:spPr>
      </p:sp>
      <p:sp>
        <p:nvSpPr>
          <p:cNvPr id="3" name="Marcador de notas 2"/>
          <p:cNvSpPr>
            <a:spLocks noGrp="1"/>
          </p:cNvSpPr>
          <p:nvPr>
            <p:ph type="body" idx="1"/>
          </p:nvPr>
        </p:nvSpPr>
        <p:spPr/>
        <p:txBody>
          <a:bodyPr/>
          <a:lstStyle/>
          <a:p>
            <a:r>
              <a:rPr lang="es-MX" b="0" i="0" dirty="0">
                <a:latin typeface="Arial Narrow" panose="020B0604020202020204" pitchFamily="34" charset="0"/>
                <a:cs typeface="Arial Narrow" panose="020B0604020202020204" pitchFamily="34" charset="0"/>
              </a:rPr>
              <a:t>Desglose de eventos por estado con más reportes: </a:t>
            </a:r>
          </a:p>
          <a:p>
            <a:endParaRPr lang="es-MX" b="0" i="0" dirty="0">
              <a:latin typeface="Arial Narrow" panose="020B0604020202020204" pitchFamily="34" charset="0"/>
              <a:cs typeface="Arial Narrow" panose="020B0604020202020204" pitchFamily="34" charset="0"/>
            </a:endParaRPr>
          </a:p>
          <a:p>
            <a:r>
              <a:rPr lang="es-MX" b="0" i="0" dirty="0">
                <a:latin typeface="Arial Narrow" panose="020B0604020202020204" pitchFamily="34" charset="0"/>
                <a:cs typeface="Arial Narrow" panose="020B0604020202020204" pitchFamily="34" charset="0"/>
              </a:rPr>
              <a:t>Estado		Reportes		Porcentaje</a:t>
            </a:r>
          </a:p>
          <a:p>
            <a:r>
              <a:rPr lang="es-MX" b="0" i="0" dirty="0">
                <a:latin typeface="Arial Narrow" panose="020B0604020202020204" pitchFamily="34" charset="0"/>
                <a:cs typeface="Arial Narrow" panose="020B0604020202020204" pitchFamily="34" charset="0"/>
              </a:rPr>
              <a:t>Estado de México	153		18%</a:t>
            </a:r>
          </a:p>
          <a:p>
            <a:r>
              <a:rPr lang="es-MX" b="0" i="0" dirty="0">
                <a:latin typeface="Arial Narrow" panose="020B0604020202020204" pitchFamily="34" charset="0"/>
                <a:cs typeface="Arial Narrow" panose="020B0604020202020204" pitchFamily="34" charset="0"/>
              </a:rPr>
              <a:t>Guanajuato		144		17%</a:t>
            </a:r>
          </a:p>
          <a:p>
            <a:r>
              <a:rPr lang="es-MX" b="0" i="0" dirty="0">
                <a:latin typeface="Arial Narrow" panose="020B0604020202020204" pitchFamily="34" charset="0"/>
                <a:cs typeface="Arial Narrow" panose="020B0604020202020204" pitchFamily="34" charset="0"/>
              </a:rPr>
              <a:t>Jalisco		94		11%</a:t>
            </a:r>
          </a:p>
          <a:p>
            <a:endParaRPr lang="es-MX" dirty="0"/>
          </a:p>
        </p:txBody>
      </p:sp>
      <p:sp>
        <p:nvSpPr>
          <p:cNvPr id="4" name="Marcador de número de diapositiva 3"/>
          <p:cNvSpPr>
            <a:spLocks noGrp="1"/>
          </p:cNvSpPr>
          <p:nvPr>
            <p:ph type="sldNum" sz="quarter" idx="5"/>
          </p:nvPr>
        </p:nvSpPr>
        <p:spPr/>
        <p:txBody>
          <a:bodyPr/>
          <a:lstStyle/>
          <a:p>
            <a:fld id="{3654B25A-E7B5-487A-ABA1-4D75ABEA5481}" type="slidenum">
              <a:rPr lang="es-MX" smtClean="0"/>
              <a:pPr/>
              <a:t>7</a:t>
            </a:fld>
            <a:endParaRPr lang="es-MX"/>
          </a:p>
        </p:txBody>
      </p:sp>
    </p:spTree>
    <p:extLst>
      <p:ext uri="{BB962C8B-B14F-4D97-AF65-F5344CB8AC3E}">
        <p14:creationId xmlns:p14="http://schemas.microsoft.com/office/powerpoint/2010/main" val="188650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2788" y="1157288"/>
            <a:ext cx="5584825" cy="3141662"/>
          </a:xfrm>
        </p:spPr>
      </p:sp>
      <p:sp>
        <p:nvSpPr>
          <p:cNvPr id="3" name="Marcador de notas 2"/>
          <p:cNvSpPr>
            <a:spLocks noGrp="1"/>
          </p:cNvSpPr>
          <p:nvPr>
            <p:ph type="body" idx="1"/>
          </p:nvPr>
        </p:nvSpPr>
        <p:spPr/>
        <p:txBody>
          <a:bodyPr/>
          <a:lstStyle/>
          <a:p>
            <a:r>
              <a:rPr lang="es-MX" b="0" i="0" dirty="0">
                <a:latin typeface="Arial Narrow" panose="020B0604020202020204" pitchFamily="34" charset="0"/>
                <a:cs typeface="Arial Narrow" panose="020B0604020202020204" pitchFamily="34" charset="0"/>
              </a:rPr>
              <a:t>Trabajamos junto con SCT y POLICIA FEDERAL en los esfuerzos por debatir este fenomeno, que ademas de tener efectos económicos, tambien es utilizado por la delincuencia organizada para asaltar a los pasajeros o secuestrar a las unidades, al detenerse por un evento.</a:t>
            </a:r>
          </a:p>
        </p:txBody>
      </p:sp>
      <p:sp>
        <p:nvSpPr>
          <p:cNvPr id="4" name="Marcador de número de diapositiva 3"/>
          <p:cNvSpPr>
            <a:spLocks noGrp="1"/>
          </p:cNvSpPr>
          <p:nvPr>
            <p:ph type="sldNum" sz="quarter" idx="5"/>
          </p:nvPr>
        </p:nvSpPr>
        <p:spPr/>
        <p:txBody>
          <a:bodyPr/>
          <a:lstStyle/>
          <a:p>
            <a:fld id="{3654B25A-E7B5-487A-ABA1-4D75ABEA5481}" type="slidenum">
              <a:rPr lang="es-MX" smtClean="0"/>
              <a:pPr/>
              <a:t>8</a:t>
            </a:fld>
            <a:endParaRPr lang="es-MX"/>
          </a:p>
        </p:txBody>
      </p:sp>
    </p:spTree>
    <p:extLst>
      <p:ext uri="{BB962C8B-B14F-4D97-AF65-F5344CB8AC3E}">
        <p14:creationId xmlns:p14="http://schemas.microsoft.com/office/powerpoint/2010/main" val="3633428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2788" y="1157288"/>
            <a:ext cx="5584825" cy="3141662"/>
          </a:xfrm>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endParaRPr lang="es-MX" sz="1200" b="0" i="0" dirty="0">
              <a:latin typeface="Arial Narrow" panose="020B0604020202020204" pitchFamily="34" charset="0"/>
              <a:cs typeface="Arial Narrow" panose="020B0604020202020204" pitchFamily="34" charset="0"/>
            </a:endParaRPr>
          </a:p>
          <a:p>
            <a:pPr marL="171450" indent="-171450">
              <a:buFont typeface="Arial" panose="020B0604020202020204" pitchFamily="34" charset="0"/>
              <a:buChar char="•"/>
            </a:pPr>
            <a:r>
              <a:rPr lang="es-MX" sz="1200" b="0" i="0" dirty="0">
                <a:latin typeface="Arial Narrow" panose="020B0604020202020204" pitchFamily="34" charset="0"/>
                <a:cs typeface="Arial Narrow" panose="020B0604020202020204" pitchFamily="34" charset="0"/>
              </a:rPr>
              <a:t>INTEROPERABILIDAD</a:t>
            </a:r>
          </a:p>
          <a:p>
            <a:pPr marL="628650" lvl="1" indent="-171450">
              <a:buFont typeface="Arial" panose="020B0604020202020204" pitchFamily="34" charset="0"/>
              <a:buChar char="•"/>
            </a:pPr>
            <a:r>
              <a:rPr lang="es-MX" sz="1200" b="0" i="0" dirty="0">
                <a:latin typeface="Arial Narrow" panose="020B0604020202020204" pitchFamily="34" charset="0"/>
                <a:cs typeface="Arial Narrow" panose="020B0604020202020204" pitchFamily="34" charset="0"/>
              </a:rPr>
              <a:t>REPRESENTAMOS MAS DE 22 MILLONES DE CRUCES AL AÑO Y MAS DE 3 MIL MILLONES DE PESOS (PARA FONADIN Y CAPUFE), APROXIMADAMENTE UN 15%.</a:t>
            </a:r>
          </a:p>
          <a:p>
            <a:pPr marL="628650" lvl="1" indent="-171450">
              <a:buFont typeface="Arial" panose="020B0604020202020204" pitchFamily="34" charset="0"/>
              <a:buChar char="•"/>
            </a:pPr>
            <a:r>
              <a:rPr lang="es-MX" sz="1200" b="0" i="0" dirty="0">
                <a:latin typeface="Arial Narrow" panose="020B0604020202020204" pitchFamily="34" charset="0"/>
                <a:cs typeface="Arial Narrow" panose="020B0604020202020204" pitchFamily="34" charset="0"/>
              </a:rPr>
              <a:t>SE PIERDEN MILES DE HORAS HOMBRE EN LOS CRUCES CARRETEROS MAS IMPORTANTES DEL PAIS.</a:t>
            </a:r>
          </a:p>
          <a:p>
            <a:pPr marL="628650" lvl="1" indent="-171450">
              <a:buFont typeface="Arial" panose="020B0604020202020204" pitchFamily="34" charset="0"/>
              <a:buChar char="•"/>
            </a:pPr>
            <a:r>
              <a:rPr lang="es-MX" sz="1200" b="0" i="0" dirty="0">
                <a:latin typeface="Arial Narrow" panose="020B0604020202020204" pitchFamily="34" charset="0"/>
                <a:cs typeface="Arial Narrow" panose="020B0604020202020204" pitchFamily="34" charset="0"/>
              </a:rPr>
              <a:t>TODO ESTO PERJUDICA LA MOVILIDAD DE LAS PERSONAS</a:t>
            </a:r>
          </a:p>
          <a:p>
            <a:pPr marL="628650" lvl="1" indent="-171450">
              <a:buFont typeface="Arial" panose="020B0604020202020204" pitchFamily="34" charset="0"/>
              <a:buChar char="•"/>
            </a:pPr>
            <a:r>
              <a:rPr lang="es-MX" sz="1200" b="0" i="0" dirty="0">
                <a:latin typeface="Arial Narrow" panose="020B0604020202020204" pitchFamily="34" charset="0"/>
                <a:cs typeface="Arial Narrow" panose="020B0604020202020204" pitchFamily="34" charset="0"/>
              </a:rPr>
              <a:t>CAMARA DE COMPENSACION</a:t>
            </a:r>
          </a:p>
          <a:p>
            <a:pPr marL="1085850" lvl="2" indent="-171450">
              <a:buFont typeface="Arial" panose="020B0604020202020204" pitchFamily="34" charset="0"/>
              <a:buChar char="•"/>
            </a:pPr>
            <a:r>
              <a:rPr lang="es-MX" sz="1200" b="0" i="0" dirty="0">
                <a:latin typeface="Arial Narrow" panose="020B0604020202020204" pitchFamily="34" charset="0"/>
                <a:cs typeface="Arial Narrow" panose="020B0604020202020204" pitchFamily="34" charset="0"/>
              </a:rPr>
              <a:t>INCONSISTENCIA EN COBROS DE LA MISMA UNIDAD EN DISTINTAS PLAZAS COMO AUTOBUS, CAMION Y HASTA COCHE  Y RECHAZO DEL TAG (COSA QUE TODOS HEMOS SUFRIDO AL PASAR UNA CASETA)</a:t>
            </a:r>
          </a:p>
          <a:p>
            <a:pPr marL="1085850" lvl="2" indent="-171450">
              <a:buFont typeface="Arial" panose="020B0604020202020204" pitchFamily="34" charset="0"/>
              <a:buChar char="•"/>
            </a:pPr>
            <a:r>
              <a:rPr lang="es-MX" sz="1200" b="0" i="0" dirty="0">
                <a:latin typeface="Arial Narrow" panose="020B0604020202020204" pitchFamily="34" charset="0"/>
                <a:cs typeface="Arial Narrow" panose="020B0604020202020204" pitchFamily="34" charset="0"/>
              </a:rPr>
              <a:t>ERRORES EN EL COBRO Y EXTEMPORANEIDAD </a:t>
            </a:r>
          </a:p>
          <a:p>
            <a:pPr marL="1085850" lvl="2" indent="-171450">
              <a:buFont typeface="Arial" panose="020B0604020202020204" pitchFamily="34" charset="0"/>
              <a:buChar char="•"/>
            </a:pPr>
            <a:r>
              <a:rPr lang="es-MX" sz="1200" b="0" i="0" dirty="0">
                <a:latin typeface="Arial Narrow" panose="020B0604020202020204" pitchFamily="34" charset="0"/>
                <a:cs typeface="Arial Narrow" panose="020B0604020202020204" pitchFamily="34" charset="0"/>
              </a:rPr>
              <a:t>DICTEMENES EN EL COBRO</a:t>
            </a:r>
          </a:p>
          <a:p>
            <a:pPr marL="171450" indent="-171450">
              <a:buFont typeface="Arial" panose="020B0604020202020204" pitchFamily="34" charset="0"/>
              <a:buChar char="•"/>
            </a:pPr>
            <a:endParaRPr lang="es-MX" sz="1200" b="0" i="0" dirty="0">
              <a:latin typeface="Arial Narrow" panose="020B0604020202020204" pitchFamily="34" charset="0"/>
              <a:cs typeface="Arial Narrow" panose="020B0604020202020204" pitchFamily="34" charset="0"/>
            </a:endParaRPr>
          </a:p>
          <a:p>
            <a:pPr marL="171450" indent="-171450">
              <a:buFont typeface="Arial" panose="020B0604020202020204" pitchFamily="34" charset="0"/>
              <a:buChar char="•"/>
            </a:pPr>
            <a:r>
              <a:rPr lang="es-MX" sz="1200" b="0" i="0" dirty="0">
                <a:latin typeface="Arial Narrow" panose="020B0604020202020204" pitchFamily="34" charset="0"/>
                <a:cs typeface="Arial Narrow" panose="020B0604020202020204" pitchFamily="34" charset="0"/>
              </a:rPr>
              <a:t>FALTA DE SEÑALIZACION</a:t>
            </a:r>
          </a:p>
          <a:p>
            <a:pPr marL="628650" lvl="1" indent="-171450">
              <a:buFont typeface="Arial" panose="020B0604020202020204" pitchFamily="34" charset="0"/>
              <a:buChar char="•"/>
            </a:pPr>
            <a:r>
              <a:rPr lang="es-MX" sz="1200" b="0" i="0" dirty="0">
                <a:latin typeface="Arial Narrow" panose="020B0604020202020204" pitchFamily="34" charset="0"/>
                <a:cs typeface="Arial Narrow" panose="020B0604020202020204" pitchFamily="34" charset="0"/>
              </a:rPr>
              <a:t>CARRRIL DE TELEPAJE</a:t>
            </a:r>
          </a:p>
          <a:p>
            <a:pPr marL="628650" lvl="1" indent="-171450">
              <a:buFont typeface="Arial" panose="020B0604020202020204" pitchFamily="34" charset="0"/>
              <a:buChar char="•"/>
            </a:pPr>
            <a:r>
              <a:rPr lang="es-MX" sz="1200" b="0" i="0" dirty="0">
                <a:latin typeface="Arial Narrow" panose="020B0604020202020204" pitchFamily="34" charset="0"/>
                <a:cs typeface="Arial Narrow" panose="020B0604020202020204" pitchFamily="34" charset="0"/>
              </a:rPr>
              <a:t>EFECTIVO</a:t>
            </a:r>
          </a:p>
          <a:p>
            <a:pPr marL="628650" lvl="1" indent="-171450">
              <a:buFont typeface="Arial" panose="020B0604020202020204" pitchFamily="34" charset="0"/>
              <a:buChar char="•"/>
            </a:pPr>
            <a:r>
              <a:rPr lang="es-MX" sz="1200" b="0" i="0" dirty="0">
                <a:latin typeface="Arial Narrow" panose="020B0604020202020204" pitchFamily="34" charset="0"/>
                <a:cs typeface="Arial Narrow" panose="020B0604020202020204" pitchFamily="34" charset="0"/>
              </a:rPr>
              <a:t>TARJETA</a:t>
            </a:r>
          </a:p>
        </p:txBody>
      </p:sp>
      <p:sp>
        <p:nvSpPr>
          <p:cNvPr id="4" name="Marcador de número de diapositiva 3"/>
          <p:cNvSpPr>
            <a:spLocks noGrp="1"/>
          </p:cNvSpPr>
          <p:nvPr>
            <p:ph type="sldNum" sz="quarter" idx="5"/>
          </p:nvPr>
        </p:nvSpPr>
        <p:spPr/>
        <p:txBody>
          <a:bodyPr/>
          <a:lstStyle/>
          <a:p>
            <a:fld id="{3654B25A-E7B5-487A-ABA1-4D75ABEA5481}" type="slidenum">
              <a:rPr lang="es-MX" smtClean="0"/>
              <a:pPr/>
              <a:t>9</a:t>
            </a:fld>
            <a:endParaRPr lang="es-MX"/>
          </a:p>
        </p:txBody>
      </p:sp>
    </p:spTree>
    <p:extLst>
      <p:ext uri="{BB962C8B-B14F-4D97-AF65-F5344CB8AC3E}">
        <p14:creationId xmlns:p14="http://schemas.microsoft.com/office/powerpoint/2010/main" val="3417741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375988E5-9B65-694B-938F-66EB4B5C1364}" type="datetime1">
              <a:rPr lang="es-MX" smtClean="0"/>
              <a:t>29/05/19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3FAA147-709F-493A-9A5E-4F6D6AACA546}" type="slidenum">
              <a:rPr lang="es-MX" smtClean="0"/>
              <a:pPr/>
              <a:t>‹Nº›</a:t>
            </a:fld>
            <a:endParaRPr lang="es-MX"/>
          </a:p>
        </p:txBody>
      </p:sp>
    </p:spTree>
    <p:extLst>
      <p:ext uri="{BB962C8B-B14F-4D97-AF65-F5344CB8AC3E}">
        <p14:creationId xmlns:p14="http://schemas.microsoft.com/office/powerpoint/2010/main" val="3348893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7AA693F-A152-2446-B222-3596CA81ADC1}" type="datetime1">
              <a:rPr lang="es-MX" smtClean="0"/>
              <a:t>29/05/19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3FAA147-709F-493A-9A5E-4F6D6AACA546}" type="slidenum">
              <a:rPr lang="es-MX" smtClean="0"/>
              <a:pPr/>
              <a:t>‹Nº›</a:t>
            </a:fld>
            <a:endParaRPr lang="es-MX"/>
          </a:p>
        </p:txBody>
      </p:sp>
    </p:spTree>
    <p:extLst>
      <p:ext uri="{BB962C8B-B14F-4D97-AF65-F5344CB8AC3E}">
        <p14:creationId xmlns:p14="http://schemas.microsoft.com/office/powerpoint/2010/main" val="1650462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B4E58D9-DA0C-124C-A0D0-98051D411020}" type="datetime1">
              <a:rPr lang="es-MX" smtClean="0"/>
              <a:t>29/05/19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3FAA147-709F-493A-9A5E-4F6D6AACA546}" type="slidenum">
              <a:rPr lang="es-MX" smtClean="0"/>
              <a:pPr/>
              <a:t>‹Nº›</a:t>
            </a:fld>
            <a:endParaRPr lang="es-MX"/>
          </a:p>
        </p:txBody>
      </p:sp>
    </p:spTree>
    <p:extLst>
      <p:ext uri="{BB962C8B-B14F-4D97-AF65-F5344CB8AC3E}">
        <p14:creationId xmlns:p14="http://schemas.microsoft.com/office/powerpoint/2010/main" val="912134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9EA5445-AAE4-AC4E-9359-D9198A865E00}" type="datetime1">
              <a:rPr lang="es-MX" smtClean="0"/>
              <a:t>29/05/19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3FAA147-709F-493A-9A5E-4F6D6AACA546}" type="slidenum">
              <a:rPr lang="es-MX" smtClean="0"/>
              <a:pPr/>
              <a:t>‹Nº›</a:t>
            </a:fld>
            <a:endParaRPr lang="es-MX"/>
          </a:p>
        </p:txBody>
      </p:sp>
    </p:spTree>
    <p:extLst>
      <p:ext uri="{BB962C8B-B14F-4D97-AF65-F5344CB8AC3E}">
        <p14:creationId xmlns:p14="http://schemas.microsoft.com/office/powerpoint/2010/main" val="2685271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9D7EB3B-64E6-6F43-9D16-2CDBCEAF02AA}" type="datetime1">
              <a:rPr lang="es-MX" smtClean="0"/>
              <a:t>29/05/19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3FAA147-709F-493A-9A5E-4F6D6AACA546}" type="slidenum">
              <a:rPr lang="es-MX" smtClean="0"/>
              <a:pPr/>
              <a:t>‹Nº›</a:t>
            </a:fld>
            <a:endParaRPr lang="es-MX"/>
          </a:p>
        </p:txBody>
      </p:sp>
    </p:spTree>
    <p:extLst>
      <p:ext uri="{BB962C8B-B14F-4D97-AF65-F5344CB8AC3E}">
        <p14:creationId xmlns:p14="http://schemas.microsoft.com/office/powerpoint/2010/main" val="2330177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F56E2A7-E667-EF4B-953F-472193BD9EDE}" type="datetime1">
              <a:rPr lang="es-MX" smtClean="0"/>
              <a:t>29/05/19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3FAA147-709F-493A-9A5E-4F6D6AACA546}" type="slidenum">
              <a:rPr lang="es-MX" smtClean="0"/>
              <a:pPr/>
              <a:t>‹Nº›</a:t>
            </a:fld>
            <a:endParaRPr lang="es-MX"/>
          </a:p>
        </p:txBody>
      </p:sp>
    </p:spTree>
    <p:extLst>
      <p:ext uri="{BB962C8B-B14F-4D97-AF65-F5344CB8AC3E}">
        <p14:creationId xmlns:p14="http://schemas.microsoft.com/office/powerpoint/2010/main" val="1349202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1878806"/>
            <a:ext cx="3868340"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1878806"/>
            <a:ext cx="3887391"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38BACDB-134E-D34C-8C00-857131010056}" type="datetime1">
              <a:rPr lang="es-MX" smtClean="0"/>
              <a:t>29/05/19</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03FAA147-709F-493A-9A5E-4F6D6AACA546}" type="slidenum">
              <a:rPr lang="es-MX" smtClean="0"/>
              <a:pPr/>
              <a:t>‹Nº›</a:t>
            </a:fld>
            <a:endParaRPr lang="es-MX"/>
          </a:p>
        </p:txBody>
      </p:sp>
    </p:spTree>
    <p:extLst>
      <p:ext uri="{BB962C8B-B14F-4D97-AF65-F5344CB8AC3E}">
        <p14:creationId xmlns:p14="http://schemas.microsoft.com/office/powerpoint/2010/main" val="3606154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25A0ECE9-95F2-AD49-8A0B-595B7E6DF35D}" type="datetime1">
              <a:rPr lang="es-MX" smtClean="0"/>
              <a:t>29/05/19</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03FAA147-709F-493A-9A5E-4F6D6AACA546}" type="slidenum">
              <a:rPr lang="es-MX" smtClean="0"/>
              <a:pPr/>
              <a:t>‹Nº›</a:t>
            </a:fld>
            <a:endParaRPr lang="es-MX"/>
          </a:p>
        </p:txBody>
      </p:sp>
    </p:spTree>
    <p:extLst>
      <p:ext uri="{BB962C8B-B14F-4D97-AF65-F5344CB8AC3E}">
        <p14:creationId xmlns:p14="http://schemas.microsoft.com/office/powerpoint/2010/main" val="2607326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9AC39A-F949-6747-9409-5BF77441964D}" type="datetime1">
              <a:rPr lang="es-MX" smtClean="0"/>
              <a:t>29/05/19</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03FAA147-709F-493A-9A5E-4F6D6AACA546}" type="slidenum">
              <a:rPr lang="es-MX" smtClean="0"/>
              <a:pPr/>
              <a:t>‹Nº›</a:t>
            </a:fld>
            <a:endParaRPr lang="es-MX"/>
          </a:p>
        </p:txBody>
      </p:sp>
    </p:spTree>
    <p:extLst>
      <p:ext uri="{BB962C8B-B14F-4D97-AF65-F5344CB8AC3E}">
        <p14:creationId xmlns:p14="http://schemas.microsoft.com/office/powerpoint/2010/main" val="496819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6039932-B679-0743-A5A5-6D9905673A6B}" type="datetime1">
              <a:rPr lang="es-MX" smtClean="0"/>
              <a:t>29/05/19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3FAA147-709F-493A-9A5E-4F6D6AACA546}" type="slidenum">
              <a:rPr lang="es-MX" smtClean="0"/>
              <a:pPr/>
              <a:t>‹Nº›</a:t>
            </a:fld>
            <a:endParaRPr lang="es-MX"/>
          </a:p>
        </p:txBody>
      </p:sp>
    </p:spTree>
    <p:extLst>
      <p:ext uri="{BB962C8B-B14F-4D97-AF65-F5344CB8AC3E}">
        <p14:creationId xmlns:p14="http://schemas.microsoft.com/office/powerpoint/2010/main" val="2094297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2949286-3827-154B-AD9B-7BC1E6E5C825}" type="datetime1">
              <a:rPr lang="es-MX" smtClean="0"/>
              <a:t>29/05/19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3FAA147-709F-493A-9A5E-4F6D6AACA546}" type="slidenum">
              <a:rPr lang="es-MX" smtClean="0"/>
              <a:pPr/>
              <a:t>‹Nº›</a:t>
            </a:fld>
            <a:endParaRPr lang="es-MX"/>
          </a:p>
        </p:txBody>
      </p:sp>
    </p:spTree>
    <p:extLst>
      <p:ext uri="{BB962C8B-B14F-4D97-AF65-F5344CB8AC3E}">
        <p14:creationId xmlns:p14="http://schemas.microsoft.com/office/powerpoint/2010/main" val="150707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AA3EEB6-ED56-944A-BEC0-9FB4095F2812}" type="datetime1">
              <a:rPr lang="es-MX" smtClean="0"/>
              <a:t>29/05/19</a:t>
            </a:fld>
            <a:endParaRPr lang="es-MX"/>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3FAA147-709F-493A-9A5E-4F6D6AACA546}" type="slidenum">
              <a:rPr lang="es-MX" smtClean="0"/>
              <a:pPr/>
              <a:t>‹Nº›</a:t>
            </a:fld>
            <a:endParaRPr lang="es-MX"/>
          </a:p>
        </p:txBody>
      </p:sp>
    </p:spTree>
    <p:extLst>
      <p:ext uri="{BB962C8B-B14F-4D97-AF65-F5344CB8AC3E}">
        <p14:creationId xmlns:p14="http://schemas.microsoft.com/office/powerpoint/2010/main" val="191190207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2.jp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jpg"/><Relationship Id="rId2" Type="http://schemas.openxmlformats.org/officeDocument/2006/relationships/notesSlide" Target="../notesSlides/notesSlide2.xml"/><Relationship Id="rId16"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tiff"/><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chart" Target="../charts/chart5.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8">
            <a:extLst>
              <a:ext uri="{FF2B5EF4-FFF2-40B4-BE49-F238E27FC236}">
                <a16:creationId xmlns:a16="http://schemas.microsoft.com/office/drawing/2014/main" id="{A3A8854F-7655-A946-9DCB-0B4F7399477D}"/>
              </a:ext>
            </a:extLst>
          </p:cNvPr>
          <p:cNvSpPr txBox="1">
            <a:spLocks noChangeArrowheads="1"/>
          </p:cNvSpPr>
          <p:nvPr/>
        </p:nvSpPr>
        <p:spPr bwMode="auto">
          <a:xfrm>
            <a:off x="3721339" y="4405169"/>
            <a:ext cx="211307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 altLang="es-MX" sz="1050" b="1" dirty="0">
                <a:latin typeface="Arial Narrow" panose="020B0604020202020204" pitchFamily="34" charset="0"/>
                <a:cs typeface="Arial Narrow" panose="020B0604020202020204" pitchFamily="34" charset="0"/>
              </a:rPr>
              <a:t>Ciudad de México, 29 de mayo, 2019.</a:t>
            </a:r>
            <a:endParaRPr lang="es-MX" altLang="es-MX" sz="1050" b="1" dirty="0">
              <a:latin typeface="Arial Narrow" panose="020B0604020202020204" pitchFamily="34" charset="0"/>
              <a:cs typeface="Arial Narrow" panose="020B0604020202020204" pitchFamily="34" charset="0"/>
            </a:endParaRPr>
          </a:p>
        </p:txBody>
      </p:sp>
      <p:pic>
        <p:nvPicPr>
          <p:cNvPr id="11" name="Imagen 10">
            <a:extLst>
              <a:ext uri="{FF2B5EF4-FFF2-40B4-BE49-F238E27FC236}">
                <a16:creationId xmlns:a16="http://schemas.microsoft.com/office/drawing/2014/main" id="{E5F4AC58-E5D6-BD4C-B38D-4AE63DD96B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29" y="493519"/>
            <a:ext cx="3260098" cy="2510031"/>
          </a:xfrm>
          <a:prstGeom prst="rect">
            <a:avLst/>
          </a:prstGeom>
        </p:spPr>
      </p:pic>
      <p:sp>
        <p:nvSpPr>
          <p:cNvPr id="7" name="CuadroTexto 7">
            <a:extLst>
              <a:ext uri="{FF2B5EF4-FFF2-40B4-BE49-F238E27FC236}">
                <a16:creationId xmlns:a16="http://schemas.microsoft.com/office/drawing/2014/main" id="{58458472-EAB0-554B-B971-64AD701854A9}"/>
              </a:ext>
            </a:extLst>
          </p:cNvPr>
          <p:cNvSpPr txBox="1">
            <a:spLocks noChangeArrowheads="1"/>
          </p:cNvSpPr>
          <p:nvPr/>
        </p:nvSpPr>
        <p:spPr bwMode="auto">
          <a:xfrm>
            <a:off x="1871663" y="3074625"/>
            <a:ext cx="54006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s-E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lgn="ctr"/>
            <a:r>
              <a:rPr lang="es-ES" altLang="es-MX" b="1" dirty="0">
                <a:latin typeface="Arial Narrow" panose="020B0604020202020204" pitchFamily="34" charset="0"/>
                <a:cs typeface="Arial Narrow" panose="020B0604020202020204" pitchFamily="34" charset="0"/>
              </a:rPr>
              <a:t>Cámara de Diputados</a:t>
            </a:r>
          </a:p>
          <a:p>
            <a:pPr algn="ctr"/>
            <a:r>
              <a:rPr lang="es-ES" altLang="es-MX" b="1" dirty="0">
                <a:latin typeface="Arial Narrow" panose="020B0604020202020204" pitchFamily="34" charset="0"/>
                <a:cs typeface="Arial Narrow" panose="020B0604020202020204" pitchFamily="34" charset="0"/>
              </a:rPr>
              <a:t>Plan Nacional de Desarrollo 2018-2024</a:t>
            </a:r>
          </a:p>
          <a:p>
            <a:pPr algn="ctr"/>
            <a:r>
              <a:rPr lang="es-ES" altLang="es-MX" b="1" dirty="0">
                <a:latin typeface="Arial Narrow" panose="020B0604020202020204" pitchFamily="34" charset="0"/>
                <a:cs typeface="Arial Narrow" panose="020B0604020202020204" pitchFamily="34" charset="0"/>
              </a:rPr>
              <a:t>“Infraestructura Carretera”</a:t>
            </a:r>
          </a:p>
        </p:txBody>
      </p:sp>
    </p:spTree>
    <p:extLst>
      <p:ext uri="{BB962C8B-B14F-4D97-AF65-F5344CB8AC3E}">
        <p14:creationId xmlns:p14="http://schemas.microsoft.com/office/powerpoint/2010/main" val="3462382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C:\Users\Raul\Desktop\bitmap.png">
            <a:extLst>
              <a:ext uri="{FF2B5EF4-FFF2-40B4-BE49-F238E27FC236}">
                <a16:creationId xmlns:a16="http://schemas.microsoft.com/office/drawing/2014/main" id="{B889AC6F-4B59-F846-A8D7-AA90EC01FE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2612" y="723082"/>
            <a:ext cx="3354464" cy="2533242"/>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FA18788A-34D7-194D-9F53-FC78450C78D9}"/>
              </a:ext>
            </a:extLst>
          </p:cNvPr>
          <p:cNvSpPr txBox="1"/>
          <p:nvPr/>
        </p:nvSpPr>
        <p:spPr>
          <a:xfrm>
            <a:off x="3223958" y="3591768"/>
            <a:ext cx="2271776" cy="807913"/>
          </a:xfrm>
          <a:prstGeom prst="rect">
            <a:avLst/>
          </a:prstGeom>
          <a:noFill/>
        </p:spPr>
        <p:txBody>
          <a:bodyPr wrap="none" rtlCol="0">
            <a:spAutoFit/>
          </a:bodyPr>
          <a:lstStyle/>
          <a:p>
            <a:pPr algn="ctr"/>
            <a:r>
              <a:rPr lang="es-MX" dirty="0">
                <a:latin typeface="Arial Narrow" panose="020B0604020202020204" pitchFamily="34" charset="0"/>
                <a:cs typeface="Arial Narrow" panose="020B0604020202020204" pitchFamily="34" charset="0"/>
              </a:rPr>
              <a:t>Ing. José Jiménez Jaime</a:t>
            </a:r>
          </a:p>
          <a:p>
            <a:pPr algn="ctr"/>
            <a:r>
              <a:rPr lang="es-MX" dirty="0">
                <a:latin typeface="Arial Narrow" panose="020B0604020202020204" pitchFamily="34" charset="0"/>
                <a:cs typeface="Arial Narrow" panose="020B0604020202020204" pitchFamily="34" charset="0"/>
              </a:rPr>
              <a:t>Gerente General</a:t>
            </a:r>
          </a:p>
          <a:p>
            <a:pPr algn="ctr"/>
            <a:r>
              <a:rPr lang="es-MX" sz="1050" dirty="0">
                <a:latin typeface="Arial Narrow" panose="020B0604020202020204" pitchFamily="34" charset="0"/>
                <a:cs typeface="Arial Narrow" panose="020B0604020202020204" pitchFamily="34" charset="0"/>
              </a:rPr>
              <a:t>http://canapat.org.mx/</a:t>
            </a:r>
          </a:p>
        </p:txBody>
      </p:sp>
      <p:sp>
        <p:nvSpPr>
          <p:cNvPr id="6" name="Text Box 3">
            <a:extLst>
              <a:ext uri="{FF2B5EF4-FFF2-40B4-BE49-F238E27FC236}">
                <a16:creationId xmlns:a16="http://schemas.microsoft.com/office/drawing/2014/main" id="{1899FCA0-BF66-0042-98BA-22623AFCD63A}"/>
              </a:ext>
            </a:extLst>
          </p:cNvPr>
          <p:cNvSpPr txBox="1">
            <a:spLocks noChangeArrowheads="1"/>
          </p:cNvSpPr>
          <p:nvPr/>
        </p:nvSpPr>
        <p:spPr bwMode="auto">
          <a:xfrm>
            <a:off x="2253730" y="205189"/>
            <a:ext cx="635323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3400">
                <a:solidFill>
                  <a:srgbClr val="000000"/>
                </a:solidFill>
                <a:latin typeface="Times New Roman" panose="02020603050405020304" pitchFamily="18" charset="0"/>
                <a:sym typeface="Times New Roman" panose="02020603050405020304" pitchFamily="18" charset="0"/>
              </a:defRPr>
            </a:lvl1pPr>
            <a:lvl2pPr marL="742950" indent="-285750">
              <a:defRPr sz="3400">
                <a:solidFill>
                  <a:srgbClr val="000000"/>
                </a:solidFill>
                <a:latin typeface="Times New Roman" panose="02020603050405020304" pitchFamily="18" charset="0"/>
                <a:sym typeface="Times New Roman" panose="02020603050405020304" pitchFamily="18" charset="0"/>
              </a:defRPr>
            </a:lvl2pPr>
            <a:lvl3pPr marL="1143000" indent="-228600">
              <a:defRPr sz="3400">
                <a:solidFill>
                  <a:srgbClr val="000000"/>
                </a:solidFill>
                <a:latin typeface="Times New Roman" panose="02020603050405020304" pitchFamily="18" charset="0"/>
                <a:sym typeface="Times New Roman" panose="02020603050405020304" pitchFamily="18" charset="0"/>
              </a:defRPr>
            </a:lvl3pPr>
            <a:lvl4pPr marL="1600200" indent="-228600">
              <a:defRPr sz="3400">
                <a:solidFill>
                  <a:srgbClr val="000000"/>
                </a:solidFill>
                <a:latin typeface="Times New Roman" panose="02020603050405020304" pitchFamily="18" charset="0"/>
                <a:sym typeface="Times New Roman" panose="02020603050405020304" pitchFamily="18" charset="0"/>
              </a:defRPr>
            </a:lvl4pPr>
            <a:lvl5pPr marL="2057400" indent="-228600">
              <a:defRPr sz="3400">
                <a:solidFill>
                  <a:srgbClr val="000000"/>
                </a:solidFill>
                <a:latin typeface="Times New Roman" panose="02020603050405020304" pitchFamily="18" charset="0"/>
                <a:sym typeface="Times New Roman" panose="02020603050405020304" pitchFamily="18" charset="0"/>
              </a:defRPr>
            </a:lvl5pPr>
            <a:lvl6pPr marL="2514600" indent="-228600" eaLnBrk="0" fontAlgn="base" hangingPunct="0">
              <a:spcBef>
                <a:spcPct val="0"/>
              </a:spcBef>
              <a:spcAft>
                <a:spcPct val="0"/>
              </a:spcAft>
              <a:defRPr sz="3400">
                <a:solidFill>
                  <a:srgbClr val="000000"/>
                </a:solidFill>
                <a:latin typeface="Times New Roman" panose="02020603050405020304" pitchFamily="18" charset="0"/>
                <a:sym typeface="Times New Roman" panose="02020603050405020304" pitchFamily="18" charset="0"/>
              </a:defRPr>
            </a:lvl6pPr>
            <a:lvl7pPr marL="2971800" indent="-228600" eaLnBrk="0" fontAlgn="base" hangingPunct="0">
              <a:spcBef>
                <a:spcPct val="0"/>
              </a:spcBef>
              <a:spcAft>
                <a:spcPct val="0"/>
              </a:spcAft>
              <a:defRPr sz="3400">
                <a:solidFill>
                  <a:srgbClr val="000000"/>
                </a:solidFill>
                <a:latin typeface="Times New Roman" panose="02020603050405020304" pitchFamily="18" charset="0"/>
                <a:sym typeface="Times New Roman" panose="02020603050405020304" pitchFamily="18" charset="0"/>
              </a:defRPr>
            </a:lvl7pPr>
            <a:lvl8pPr marL="3429000" indent="-228600" eaLnBrk="0" fontAlgn="base" hangingPunct="0">
              <a:spcBef>
                <a:spcPct val="0"/>
              </a:spcBef>
              <a:spcAft>
                <a:spcPct val="0"/>
              </a:spcAft>
              <a:defRPr sz="3400">
                <a:solidFill>
                  <a:srgbClr val="000000"/>
                </a:solidFill>
                <a:latin typeface="Times New Roman" panose="02020603050405020304" pitchFamily="18" charset="0"/>
                <a:sym typeface="Times New Roman" panose="02020603050405020304" pitchFamily="18" charset="0"/>
              </a:defRPr>
            </a:lvl8pPr>
            <a:lvl9pPr marL="3886200" indent="-228600" eaLnBrk="0" fontAlgn="base" hangingPunct="0">
              <a:spcBef>
                <a:spcPct val="0"/>
              </a:spcBef>
              <a:spcAft>
                <a:spcPct val="0"/>
              </a:spcAft>
              <a:defRPr sz="3400">
                <a:solidFill>
                  <a:srgbClr val="000000"/>
                </a:solidFill>
                <a:latin typeface="Times New Roman" panose="02020603050405020304" pitchFamily="18" charset="0"/>
                <a:sym typeface="Times New Roman" panose="02020603050405020304" pitchFamily="18" charset="0"/>
              </a:defRPr>
            </a:lvl9pPr>
          </a:lstStyle>
          <a:p>
            <a:pPr marL="0" indent="0" algn="r">
              <a:spcAft>
                <a:spcPts val="375"/>
              </a:spcAft>
              <a:buClr>
                <a:srgbClr val="C00000"/>
              </a:buClr>
            </a:pPr>
            <a:r>
              <a:rPr lang="es-MX" altLang="es-MX" sz="1500" b="1" dirty="0">
                <a:solidFill>
                  <a:schemeClr val="tx1"/>
                </a:solidFill>
                <a:latin typeface="Arial Narrow" panose="020B0604020202020204" pitchFamily="34" charset="0"/>
                <a:ea typeface="Calibri" panose="020F0502020204030204" pitchFamily="34" charset="0"/>
                <a:cs typeface="Arial Narrow" panose="020B0604020202020204" pitchFamily="34" charset="0"/>
              </a:rPr>
              <a:t> FIN DE LA EXPOSICION</a:t>
            </a:r>
          </a:p>
        </p:txBody>
      </p:sp>
      <p:sp>
        <p:nvSpPr>
          <p:cNvPr id="8" name="Line 4">
            <a:extLst>
              <a:ext uri="{FF2B5EF4-FFF2-40B4-BE49-F238E27FC236}">
                <a16:creationId xmlns:a16="http://schemas.microsoft.com/office/drawing/2014/main" id="{197D278D-7BF6-1E4E-AA60-AA92D5752A4D}"/>
              </a:ext>
            </a:extLst>
          </p:cNvPr>
          <p:cNvSpPr>
            <a:spLocks noChangeShapeType="1"/>
          </p:cNvSpPr>
          <p:nvPr/>
        </p:nvSpPr>
        <p:spPr bwMode="auto">
          <a:xfrm>
            <a:off x="3734103" y="531525"/>
            <a:ext cx="480060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s-MX" sz="1350"/>
          </a:p>
        </p:txBody>
      </p:sp>
      <p:sp>
        <p:nvSpPr>
          <p:cNvPr id="3" name="Marcador de número de diapositiva 2">
            <a:extLst>
              <a:ext uri="{FF2B5EF4-FFF2-40B4-BE49-F238E27FC236}">
                <a16:creationId xmlns:a16="http://schemas.microsoft.com/office/drawing/2014/main" id="{402401D3-A68E-204F-8A97-151D2E7BEE19}"/>
              </a:ext>
            </a:extLst>
          </p:cNvPr>
          <p:cNvSpPr>
            <a:spLocks noGrp="1"/>
          </p:cNvSpPr>
          <p:nvPr>
            <p:ph type="sldNum" sz="quarter" idx="12"/>
          </p:nvPr>
        </p:nvSpPr>
        <p:spPr/>
        <p:txBody>
          <a:bodyPr/>
          <a:lstStyle/>
          <a:p>
            <a:fld id="{03FAA147-709F-493A-9A5E-4F6D6AACA546}" type="slidenum">
              <a:rPr lang="es-MX" smtClean="0"/>
              <a:pPr/>
              <a:t>10</a:t>
            </a:fld>
            <a:endParaRPr lang="es-MX"/>
          </a:p>
        </p:txBody>
      </p:sp>
    </p:spTree>
    <p:extLst>
      <p:ext uri="{BB962C8B-B14F-4D97-AF65-F5344CB8AC3E}">
        <p14:creationId xmlns:p14="http://schemas.microsoft.com/office/powerpoint/2010/main" val="833300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3807886" y="201305"/>
            <a:ext cx="48006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3400">
                <a:solidFill>
                  <a:srgbClr val="000000"/>
                </a:solidFill>
                <a:latin typeface="Times New Roman" panose="02020603050405020304" pitchFamily="18" charset="0"/>
                <a:sym typeface="Times New Roman" panose="02020603050405020304" pitchFamily="18" charset="0"/>
              </a:defRPr>
            </a:lvl1pPr>
            <a:lvl2pPr marL="742950" indent="-285750">
              <a:defRPr sz="3400">
                <a:solidFill>
                  <a:srgbClr val="000000"/>
                </a:solidFill>
                <a:latin typeface="Times New Roman" panose="02020603050405020304" pitchFamily="18" charset="0"/>
                <a:sym typeface="Times New Roman" panose="02020603050405020304" pitchFamily="18" charset="0"/>
              </a:defRPr>
            </a:lvl2pPr>
            <a:lvl3pPr marL="1143000" indent="-228600">
              <a:defRPr sz="3400">
                <a:solidFill>
                  <a:srgbClr val="000000"/>
                </a:solidFill>
                <a:latin typeface="Times New Roman" panose="02020603050405020304" pitchFamily="18" charset="0"/>
                <a:sym typeface="Times New Roman" panose="02020603050405020304" pitchFamily="18" charset="0"/>
              </a:defRPr>
            </a:lvl3pPr>
            <a:lvl4pPr marL="1600200" indent="-228600">
              <a:defRPr sz="3400">
                <a:solidFill>
                  <a:srgbClr val="000000"/>
                </a:solidFill>
                <a:latin typeface="Times New Roman" panose="02020603050405020304" pitchFamily="18" charset="0"/>
                <a:sym typeface="Times New Roman" panose="02020603050405020304" pitchFamily="18" charset="0"/>
              </a:defRPr>
            </a:lvl4pPr>
            <a:lvl5pPr marL="2057400" indent="-228600">
              <a:defRPr sz="3400">
                <a:solidFill>
                  <a:srgbClr val="000000"/>
                </a:solidFill>
                <a:latin typeface="Times New Roman" panose="02020603050405020304" pitchFamily="18" charset="0"/>
                <a:sym typeface="Times New Roman" panose="02020603050405020304" pitchFamily="18" charset="0"/>
              </a:defRPr>
            </a:lvl5pPr>
            <a:lvl6pPr marL="2514600" indent="-228600" eaLnBrk="0" fontAlgn="base" hangingPunct="0">
              <a:spcBef>
                <a:spcPct val="0"/>
              </a:spcBef>
              <a:spcAft>
                <a:spcPct val="0"/>
              </a:spcAft>
              <a:defRPr sz="3400">
                <a:solidFill>
                  <a:srgbClr val="000000"/>
                </a:solidFill>
                <a:latin typeface="Times New Roman" panose="02020603050405020304" pitchFamily="18" charset="0"/>
                <a:sym typeface="Times New Roman" panose="02020603050405020304" pitchFamily="18" charset="0"/>
              </a:defRPr>
            </a:lvl6pPr>
            <a:lvl7pPr marL="2971800" indent="-228600" eaLnBrk="0" fontAlgn="base" hangingPunct="0">
              <a:spcBef>
                <a:spcPct val="0"/>
              </a:spcBef>
              <a:spcAft>
                <a:spcPct val="0"/>
              </a:spcAft>
              <a:defRPr sz="3400">
                <a:solidFill>
                  <a:srgbClr val="000000"/>
                </a:solidFill>
                <a:latin typeface="Times New Roman" panose="02020603050405020304" pitchFamily="18" charset="0"/>
                <a:sym typeface="Times New Roman" panose="02020603050405020304" pitchFamily="18" charset="0"/>
              </a:defRPr>
            </a:lvl7pPr>
            <a:lvl8pPr marL="3429000" indent="-228600" eaLnBrk="0" fontAlgn="base" hangingPunct="0">
              <a:spcBef>
                <a:spcPct val="0"/>
              </a:spcBef>
              <a:spcAft>
                <a:spcPct val="0"/>
              </a:spcAft>
              <a:defRPr sz="3400">
                <a:solidFill>
                  <a:srgbClr val="000000"/>
                </a:solidFill>
                <a:latin typeface="Times New Roman" panose="02020603050405020304" pitchFamily="18" charset="0"/>
                <a:sym typeface="Times New Roman" panose="02020603050405020304" pitchFamily="18" charset="0"/>
              </a:defRPr>
            </a:lvl8pPr>
            <a:lvl9pPr marL="3886200" indent="-228600" eaLnBrk="0" fontAlgn="base" hangingPunct="0">
              <a:spcBef>
                <a:spcPct val="0"/>
              </a:spcBef>
              <a:spcAft>
                <a:spcPct val="0"/>
              </a:spcAft>
              <a:defRPr sz="3400">
                <a:solidFill>
                  <a:srgbClr val="000000"/>
                </a:solidFill>
                <a:latin typeface="Times New Roman" panose="02020603050405020304" pitchFamily="18" charset="0"/>
                <a:sym typeface="Times New Roman" panose="02020603050405020304" pitchFamily="18" charset="0"/>
              </a:defRPr>
            </a:lvl9pPr>
          </a:lstStyle>
          <a:p>
            <a:pPr marL="0" indent="0" algn="r">
              <a:spcAft>
                <a:spcPts val="375"/>
              </a:spcAft>
              <a:buClr>
                <a:srgbClr val="C00000"/>
              </a:buClr>
            </a:pPr>
            <a:r>
              <a:rPr lang="es-MX" altLang="es-MX" sz="1500" b="1" dirty="0">
                <a:solidFill>
                  <a:schemeClr val="tx1"/>
                </a:solidFill>
                <a:latin typeface="Arial Narrow" panose="020B0604020202020204" pitchFamily="34" charset="0"/>
                <a:ea typeface="Calibri" panose="020F0502020204030204" pitchFamily="34" charset="0"/>
                <a:cs typeface="Arial Narrow" panose="020B0604020202020204" pitchFamily="34" charset="0"/>
              </a:rPr>
              <a:t>SECTOR QUE REPRESENTAMOS</a:t>
            </a:r>
          </a:p>
        </p:txBody>
      </p:sp>
      <p:sp>
        <p:nvSpPr>
          <p:cNvPr id="7" name="Line 4">
            <a:extLst>
              <a:ext uri="{FF2B5EF4-FFF2-40B4-BE49-F238E27FC236}">
                <a16:creationId xmlns:a16="http://schemas.microsoft.com/office/drawing/2014/main" id="{9D0A5D4A-C19D-7547-8E35-3E833518886E}"/>
              </a:ext>
            </a:extLst>
          </p:cNvPr>
          <p:cNvSpPr>
            <a:spLocks noChangeShapeType="1"/>
          </p:cNvSpPr>
          <p:nvPr/>
        </p:nvSpPr>
        <p:spPr bwMode="auto">
          <a:xfrm>
            <a:off x="3734103" y="531525"/>
            <a:ext cx="480060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s-MX" sz="1350"/>
          </a:p>
        </p:txBody>
      </p:sp>
      <p:grpSp>
        <p:nvGrpSpPr>
          <p:cNvPr id="80" name="Grupo 79" descr="1">
            <a:extLst>
              <a:ext uri="{FF2B5EF4-FFF2-40B4-BE49-F238E27FC236}">
                <a16:creationId xmlns:a16="http://schemas.microsoft.com/office/drawing/2014/main" id="{BD270AB0-E15E-2748-A731-912D1EDB476F}"/>
              </a:ext>
            </a:extLst>
          </p:cNvPr>
          <p:cNvGrpSpPr/>
          <p:nvPr/>
        </p:nvGrpSpPr>
        <p:grpSpPr>
          <a:xfrm>
            <a:off x="209047" y="531526"/>
            <a:ext cx="2429816" cy="1521875"/>
            <a:chOff x="351092" y="531526"/>
            <a:chExt cx="2429816" cy="1521875"/>
          </a:xfrm>
        </p:grpSpPr>
        <p:grpSp>
          <p:nvGrpSpPr>
            <p:cNvPr id="79" name="Grupo 78">
              <a:extLst>
                <a:ext uri="{FF2B5EF4-FFF2-40B4-BE49-F238E27FC236}">
                  <a16:creationId xmlns:a16="http://schemas.microsoft.com/office/drawing/2014/main" id="{34B27F54-86BC-2048-960D-C2EC38D746AC}"/>
                </a:ext>
              </a:extLst>
            </p:cNvPr>
            <p:cNvGrpSpPr/>
            <p:nvPr/>
          </p:nvGrpSpPr>
          <p:grpSpPr>
            <a:xfrm>
              <a:off x="481311" y="911117"/>
              <a:ext cx="2094513" cy="1142284"/>
              <a:chOff x="481311" y="769070"/>
              <a:chExt cx="2094513" cy="1142284"/>
            </a:xfrm>
          </p:grpSpPr>
          <p:pic>
            <p:nvPicPr>
              <p:cNvPr id="10" name="Imagen 9">
                <a:extLst>
                  <a:ext uri="{FF2B5EF4-FFF2-40B4-BE49-F238E27FC236}">
                    <a16:creationId xmlns:a16="http://schemas.microsoft.com/office/drawing/2014/main" id="{A6A939AD-4F38-F442-ACF2-1AFBE3A91FFF}"/>
                  </a:ext>
                </a:extLst>
              </p:cNvPr>
              <p:cNvPicPr>
                <a:picLocks noChangeAspect="1"/>
              </p:cNvPicPr>
              <p:nvPr/>
            </p:nvPicPr>
            <p:blipFill>
              <a:blip r:embed="rId3"/>
              <a:stretch>
                <a:fillRect/>
              </a:stretch>
            </p:blipFill>
            <p:spPr>
              <a:xfrm>
                <a:off x="1544528" y="769070"/>
                <a:ext cx="1031296" cy="1142284"/>
              </a:xfrm>
              <a:prstGeom prst="rect">
                <a:avLst/>
              </a:prstGeom>
            </p:spPr>
          </p:pic>
          <p:pic>
            <p:nvPicPr>
              <p:cNvPr id="11" name="Imagen 10">
                <a:extLst>
                  <a:ext uri="{FF2B5EF4-FFF2-40B4-BE49-F238E27FC236}">
                    <a16:creationId xmlns:a16="http://schemas.microsoft.com/office/drawing/2014/main" id="{AC3C67C8-9626-EF45-89D8-D4E248B00DC2}"/>
                  </a:ext>
                </a:extLst>
              </p:cNvPr>
              <p:cNvPicPr>
                <a:picLocks noChangeAspect="1"/>
              </p:cNvPicPr>
              <p:nvPr/>
            </p:nvPicPr>
            <p:blipFill>
              <a:blip r:embed="rId4"/>
              <a:stretch>
                <a:fillRect/>
              </a:stretch>
            </p:blipFill>
            <p:spPr>
              <a:xfrm>
                <a:off x="481311" y="780444"/>
                <a:ext cx="669280" cy="741309"/>
              </a:xfrm>
              <a:prstGeom prst="rect">
                <a:avLst/>
              </a:prstGeom>
            </p:spPr>
          </p:pic>
          <p:pic>
            <p:nvPicPr>
              <p:cNvPr id="12" name="Imagen 11">
                <a:extLst>
                  <a:ext uri="{FF2B5EF4-FFF2-40B4-BE49-F238E27FC236}">
                    <a16:creationId xmlns:a16="http://schemas.microsoft.com/office/drawing/2014/main" id="{8B1639B5-A03D-4544-AF21-5436C12DE832}"/>
                  </a:ext>
                </a:extLst>
              </p:cNvPr>
              <p:cNvPicPr>
                <a:picLocks noChangeAspect="1"/>
              </p:cNvPicPr>
              <p:nvPr/>
            </p:nvPicPr>
            <p:blipFill>
              <a:blip r:embed="rId5"/>
              <a:stretch>
                <a:fillRect/>
              </a:stretch>
            </p:blipFill>
            <p:spPr>
              <a:xfrm>
                <a:off x="1138204" y="1091947"/>
                <a:ext cx="669121" cy="741132"/>
              </a:xfrm>
              <a:prstGeom prst="rect">
                <a:avLst/>
              </a:prstGeom>
            </p:spPr>
          </p:pic>
          <p:pic>
            <p:nvPicPr>
              <p:cNvPr id="13" name="Imagen 12">
                <a:extLst>
                  <a:ext uri="{FF2B5EF4-FFF2-40B4-BE49-F238E27FC236}">
                    <a16:creationId xmlns:a16="http://schemas.microsoft.com/office/drawing/2014/main" id="{BC4D2BFE-3249-2F4A-A1B8-94E1C15781D3}"/>
                  </a:ext>
                </a:extLst>
              </p:cNvPr>
              <p:cNvPicPr>
                <a:picLocks noChangeAspect="1"/>
              </p:cNvPicPr>
              <p:nvPr/>
            </p:nvPicPr>
            <p:blipFill>
              <a:blip r:embed="rId6"/>
              <a:stretch>
                <a:fillRect/>
              </a:stretch>
            </p:blipFill>
            <p:spPr>
              <a:xfrm>
                <a:off x="802460" y="1028279"/>
                <a:ext cx="669280" cy="741309"/>
              </a:xfrm>
              <a:prstGeom prst="rect">
                <a:avLst/>
              </a:prstGeom>
            </p:spPr>
          </p:pic>
        </p:grpSp>
        <p:sp>
          <p:nvSpPr>
            <p:cNvPr id="14" name="CuadroTexto 13">
              <a:extLst>
                <a:ext uri="{FF2B5EF4-FFF2-40B4-BE49-F238E27FC236}">
                  <a16:creationId xmlns:a16="http://schemas.microsoft.com/office/drawing/2014/main" id="{3B74FCE1-637B-6748-AF0A-9E8726CE0E61}"/>
                </a:ext>
              </a:extLst>
            </p:cNvPr>
            <p:cNvSpPr txBox="1"/>
            <p:nvPr/>
          </p:nvSpPr>
          <p:spPr>
            <a:xfrm>
              <a:off x="351092" y="531526"/>
              <a:ext cx="2429816" cy="461665"/>
            </a:xfrm>
            <a:prstGeom prst="rect">
              <a:avLst/>
            </a:prstGeom>
            <a:noFill/>
          </p:spPr>
          <p:txBody>
            <a:bodyPr wrap="square" rtlCol="0">
              <a:spAutoFit/>
            </a:bodyPr>
            <a:lstStyle/>
            <a:p>
              <a:pPr algn="ctr"/>
              <a:r>
                <a:rPr lang="es-MX" sz="1200" b="1" dirty="0">
                  <a:solidFill>
                    <a:srgbClr val="C00000"/>
                  </a:solidFill>
                  <a:latin typeface="Arial Narrow" panose="020B0604020202020204" pitchFamily="34" charset="0"/>
                  <a:cs typeface="Arial Narrow" panose="020B0604020202020204" pitchFamily="34" charset="0"/>
                </a:rPr>
                <a:t>3,750 millones de </a:t>
              </a:r>
            </a:p>
            <a:p>
              <a:pPr algn="ctr"/>
              <a:r>
                <a:rPr lang="es-MX" sz="1200" b="1" dirty="0">
                  <a:solidFill>
                    <a:srgbClr val="C00000"/>
                  </a:solidFill>
                  <a:latin typeface="Arial Narrow" panose="020B0604020202020204" pitchFamily="34" charset="0"/>
                  <a:cs typeface="Arial Narrow" panose="020B0604020202020204" pitchFamily="34" charset="0"/>
                </a:rPr>
                <a:t>pasajeros al año</a:t>
              </a:r>
            </a:p>
          </p:txBody>
        </p:sp>
      </p:grpSp>
      <p:grpSp>
        <p:nvGrpSpPr>
          <p:cNvPr id="78" name="Grupo 77">
            <a:extLst>
              <a:ext uri="{FF2B5EF4-FFF2-40B4-BE49-F238E27FC236}">
                <a16:creationId xmlns:a16="http://schemas.microsoft.com/office/drawing/2014/main" id="{8C5EC587-D40A-114E-AB97-FF5A49ED7D9F}"/>
              </a:ext>
            </a:extLst>
          </p:cNvPr>
          <p:cNvGrpSpPr/>
          <p:nvPr/>
        </p:nvGrpSpPr>
        <p:grpSpPr>
          <a:xfrm>
            <a:off x="2165161" y="517910"/>
            <a:ext cx="2509889" cy="1365768"/>
            <a:chOff x="2422615" y="517910"/>
            <a:chExt cx="2509889" cy="1365768"/>
          </a:xfrm>
        </p:grpSpPr>
        <p:grpSp>
          <p:nvGrpSpPr>
            <p:cNvPr id="23" name="Grupo 22">
              <a:extLst>
                <a:ext uri="{FF2B5EF4-FFF2-40B4-BE49-F238E27FC236}">
                  <a16:creationId xmlns:a16="http://schemas.microsoft.com/office/drawing/2014/main" id="{F5A3BB27-BE23-844B-91C4-0BE7E78888EA}"/>
                </a:ext>
              </a:extLst>
            </p:cNvPr>
            <p:cNvGrpSpPr/>
            <p:nvPr/>
          </p:nvGrpSpPr>
          <p:grpSpPr>
            <a:xfrm>
              <a:off x="3174104" y="908209"/>
              <a:ext cx="1076627" cy="975469"/>
              <a:chOff x="3648364" y="1844778"/>
              <a:chExt cx="1455219" cy="1455219"/>
            </a:xfrm>
          </p:grpSpPr>
          <p:pic>
            <p:nvPicPr>
              <p:cNvPr id="25" name="Imagen 24">
                <a:extLst>
                  <a:ext uri="{FF2B5EF4-FFF2-40B4-BE49-F238E27FC236}">
                    <a16:creationId xmlns:a16="http://schemas.microsoft.com/office/drawing/2014/main" id="{D777DA73-3FCA-BB45-B589-04E224E022A5}"/>
                  </a:ext>
                </a:extLst>
              </p:cNvPr>
              <p:cNvPicPr>
                <a:picLocks noChangeAspect="1"/>
              </p:cNvPicPr>
              <p:nvPr/>
            </p:nvPicPr>
            <p:blipFill>
              <a:blip r:embed="rId7"/>
              <a:stretch>
                <a:fillRect/>
              </a:stretch>
            </p:blipFill>
            <p:spPr>
              <a:xfrm>
                <a:off x="3648364" y="1844778"/>
                <a:ext cx="1455219" cy="1455219"/>
              </a:xfrm>
              <a:prstGeom prst="rect">
                <a:avLst/>
              </a:prstGeom>
            </p:spPr>
          </p:pic>
          <p:pic>
            <p:nvPicPr>
              <p:cNvPr id="26" name="Imagen 25">
                <a:extLst>
                  <a:ext uri="{FF2B5EF4-FFF2-40B4-BE49-F238E27FC236}">
                    <a16:creationId xmlns:a16="http://schemas.microsoft.com/office/drawing/2014/main" id="{63A8090D-6CED-0A4B-905F-D24F6614753A}"/>
                  </a:ext>
                </a:extLst>
              </p:cNvPr>
              <p:cNvPicPr>
                <a:picLocks noChangeAspect="1"/>
              </p:cNvPicPr>
              <p:nvPr/>
            </p:nvPicPr>
            <p:blipFill rotWithShape="1">
              <a:blip r:embed="rId8"/>
              <a:srcRect t="12040" b="11637"/>
              <a:stretch/>
            </p:blipFill>
            <p:spPr>
              <a:xfrm>
                <a:off x="3823219" y="2150345"/>
                <a:ext cx="1112059" cy="848757"/>
              </a:xfrm>
              <a:prstGeom prst="rect">
                <a:avLst/>
              </a:prstGeom>
            </p:spPr>
          </p:pic>
        </p:grpSp>
        <p:sp>
          <p:nvSpPr>
            <p:cNvPr id="24" name="CuadroTexto 23">
              <a:extLst>
                <a:ext uri="{FF2B5EF4-FFF2-40B4-BE49-F238E27FC236}">
                  <a16:creationId xmlns:a16="http://schemas.microsoft.com/office/drawing/2014/main" id="{9B3A429D-1287-1142-B953-AC61A0225DE3}"/>
                </a:ext>
              </a:extLst>
            </p:cNvPr>
            <p:cNvSpPr txBox="1"/>
            <p:nvPr/>
          </p:nvSpPr>
          <p:spPr>
            <a:xfrm>
              <a:off x="2422615" y="517910"/>
              <a:ext cx="2509889" cy="461665"/>
            </a:xfrm>
            <a:prstGeom prst="rect">
              <a:avLst/>
            </a:prstGeom>
            <a:noFill/>
          </p:spPr>
          <p:txBody>
            <a:bodyPr wrap="square" rtlCol="0">
              <a:spAutoFit/>
            </a:bodyPr>
            <a:lstStyle/>
            <a:p>
              <a:pPr algn="ctr"/>
              <a:r>
                <a:rPr lang="es-MX" sz="1200" b="1" dirty="0">
                  <a:solidFill>
                    <a:srgbClr val="C00000"/>
                  </a:solidFill>
                  <a:latin typeface="Arial Narrow" panose="020B0604020202020204" pitchFamily="34" charset="0"/>
                  <a:cs typeface="Arial Narrow" panose="020B0604020202020204" pitchFamily="34" charset="0"/>
                </a:rPr>
                <a:t>Pib 2.5 </a:t>
              </a:r>
            </a:p>
            <a:p>
              <a:pPr algn="ctr"/>
              <a:r>
                <a:rPr lang="es-MX" sz="1200" b="1" dirty="0">
                  <a:solidFill>
                    <a:srgbClr val="C00000"/>
                  </a:solidFill>
                  <a:latin typeface="Arial Narrow" panose="020B0604020202020204" pitchFamily="34" charset="0"/>
                  <a:cs typeface="Arial Narrow" panose="020B0604020202020204" pitchFamily="34" charset="0"/>
                </a:rPr>
                <a:t>Sector Automotriz y Turismo</a:t>
              </a:r>
            </a:p>
          </p:txBody>
        </p:sp>
      </p:grpSp>
      <p:grpSp>
        <p:nvGrpSpPr>
          <p:cNvPr id="81" name="Grupo 80">
            <a:extLst>
              <a:ext uri="{FF2B5EF4-FFF2-40B4-BE49-F238E27FC236}">
                <a16:creationId xmlns:a16="http://schemas.microsoft.com/office/drawing/2014/main" id="{45D25BFE-1514-2A4A-8A16-63375C140975}"/>
              </a:ext>
            </a:extLst>
          </p:cNvPr>
          <p:cNvGrpSpPr/>
          <p:nvPr/>
        </p:nvGrpSpPr>
        <p:grpSpPr>
          <a:xfrm>
            <a:off x="3897597" y="554366"/>
            <a:ext cx="2509889" cy="1588062"/>
            <a:chOff x="4181680" y="554366"/>
            <a:chExt cx="2509889" cy="1588062"/>
          </a:xfrm>
        </p:grpSpPr>
        <p:sp>
          <p:nvSpPr>
            <p:cNvPr id="29" name="CuadroTexto 28">
              <a:extLst>
                <a:ext uri="{FF2B5EF4-FFF2-40B4-BE49-F238E27FC236}">
                  <a16:creationId xmlns:a16="http://schemas.microsoft.com/office/drawing/2014/main" id="{6864C752-DA85-244F-9632-41BD397A5FE5}"/>
                </a:ext>
              </a:extLst>
            </p:cNvPr>
            <p:cNvSpPr txBox="1"/>
            <p:nvPr/>
          </p:nvSpPr>
          <p:spPr>
            <a:xfrm>
              <a:off x="4181680" y="554366"/>
              <a:ext cx="2509889" cy="461665"/>
            </a:xfrm>
            <a:prstGeom prst="rect">
              <a:avLst/>
            </a:prstGeom>
            <a:noFill/>
          </p:spPr>
          <p:txBody>
            <a:bodyPr wrap="square" rtlCol="0">
              <a:spAutoFit/>
            </a:bodyPr>
            <a:lstStyle/>
            <a:p>
              <a:pPr algn="ctr"/>
              <a:r>
                <a:rPr lang="es-MX" sz="1200" b="1" dirty="0">
                  <a:solidFill>
                    <a:srgbClr val="C00000"/>
                  </a:solidFill>
                  <a:latin typeface="Arial Narrow" panose="020B0604020202020204" pitchFamily="34" charset="0"/>
                  <a:cs typeface="Arial Narrow" panose="020B0604020202020204" pitchFamily="34" charset="0"/>
                </a:rPr>
                <a:t>95.8% Mexicanos que </a:t>
              </a:r>
            </a:p>
            <a:p>
              <a:pPr algn="ctr"/>
              <a:r>
                <a:rPr lang="es-MX" sz="1200" b="1" dirty="0">
                  <a:solidFill>
                    <a:srgbClr val="C00000"/>
                  </a:solidFill>
                  <a:latin typeface="Arial Narrow" panose="020B0604020202020204" pitchFamily="34" charset="0"/>
                  <a:cs typeface="Arial Narrow" panose="020B0604020202020204" pitchFamily="34" charset="0"/>
                </a:rPr>
                <a:t>viajan lo utilizan </a:t>
              </a:r>
            </a:p>
          </p:txBody>
        </p:sp>
        <p:grpSp>
          <p:nvGrpSpPr>
            <p:cNvPr id="8" name="Grupo 7">
              <a:extLst>
                <a:ext uri="{FF2B5EF4-FFF2-40B4-BE49-F238E27FC236}">
                  <a16:creationId xmlns:a16="http://schemas.microsoft.com/office/drawing/2014/main" id="{DB161293-7FA3-E841-8D26-ABAEC05CB738}"/>
                </a:ext>
              </a:extLst>
            </p:cNvPr>
            <p:cNvGrpSpPr/>
            <p:nvPr/>
          </p:nvGrpSpPr>
          <p:grpSpPr>
            <a:xfrm>
              <a:off x="4867313" y="901100"/>
              <a:ext cx="1216718" cy="1241328"/>
              <a:chOff x="6382754" y="865987"/>
              <a:chExt cx="1284584" cy="1535313"/>
            </a:xfrm>
          </p:grpSpPr>
          <p:pic>
            <p:nvPicPr>
              <p:cNvPr id="28" name="Imagen 27">
                <a:extLst>
                  <a:ext uri="{FF2B5EF4-FFF2-40B4-BE49-F238E27FC236}">
                    <a16:creationId xmlns:a16="http://schemas.microsoft.com/office/drawing/2014/main" id="{D36864A2-FF83-CA43-AB60-2AC45DEEA218}"/>
                  </a:ext>
                </a:extLst>
              </p:cNvPr>
              <p:cNvPicPr>
                <a:picLocks noChangeAspect="1"/>
              </p:cNvPicPr>
              <p:nvPr/>
            </p:nvPicPr>
            <p:blipFill>
              <a:blip r:embed="rId3"/>
              <a:stretch>
                <a:fillRect/>
              </a:stretch>
            </p:blipFill>
            <p:spPr>
              <a:xfrm>
                <a:off x="6382754" y="865987"/>
                <a:ext cx="1284584" cy="1535313"/>
              </a:xfrm>
              <a:prstGeom prst="rect">
                <a:avLst/>
              </a:prstGeom>
            </p:spPr>
          </p:pic>
          <p:pic>
            <p:nvPicPr>
              <p:cNvPr id="30" name="Imagen 29">
                <a:extLst>
                  <a:ext uri="{FF2B5EF4-FFF2-40B4-BE49-F238E27FC236}">
                    <a16:creationId xmlns:a16="http://schemas.microsoft.com/office/drawing/2014/main" id="{83CA8B54-8A5B-4048-ADCB-5D9BD8D8E825}"/>
                  </a:ext>
                </a:extLst>
              </p:cNvPr>
              <p:cNvPicPr>
                <a:picLocks noChangeAspect="1"/>
              </p:cNvPicPr>
              <p:nvPr/>
            </p:nvPicPr>
            <p:blipFill>
              <a:blip r:embed="rId9"/>
              <a:stretch>
                <a:fillRect/>
              </a:stretch>
            </p:blipFill>
            <p:spPr>
              <a:xfrm>
                <a:off x="6593516" y="1464347"/>
                <a:ext cx="261218" cy="303243"/>
              </a:xfrm>
              <a:prstGeom prst="rect">
                <a:avLst/>
              </a:prstGeom>
            </p:spPr>
          </p:pic>
          <p:pic>
            <p:nvPicPr>
              <p:cNvPr id="31" name="Imagen 30">
                <a:extLst>
                  <a:ext uri="{FF2B5EF4-FFF2-40B4-BE49-F238E27FC236}">
                    <a16:creationId xmlns:a16="http://schemas.microsoft.com/office/drawing/2014/main" id="{4C5D161A-C57B-2E47-AF8B-658B09A4A520}"/>
                  </a:ext>
                </a:extLst>
              </p:cNvPr>
              <p:cNvPicPr>
                <a:picLocks noChangeAspect="1"/>
              </p:cNvPicPr>
              <p:nvPr/>
            </p:nvPicPr>
            <p:blipFill>
              <a:blip r:embed="rId9"/>
              <a:stretch>
                <a:fillRect/>
              </a:stretch>
            </p:blipFill>
            <p:spPr>
              <a:xfrm>
                <a:off x="6813924" y="1455215"/>
                <a:ext cx="261218" cy="303243"/>
              </a:xfrm>
              <a:prstGeom prst="rect">
                <a:avLst/>
              </a:prstGeom>
            </p:spPr>
          </p:pic>
          <p:pic>
            <p:nvPicPr>
              <p:cNvPr id="32" name="Imagen 31">
                <a:extLst>
                  <a:ext uri="{FF2B5EF4-FFF2-40B4-BE49-F238E27FC236}">
                    <a16:creationId xmlns:a16="http://schemas.microsoft.com/office/drawing/2014/main" id="{36A017CE-A0C7-E045-86CF-BEDC5EB9DECA}"/>
                  </a:ext>
                </a:extLst>
              </p:cNvPr>
              <p:cNvPicPr>
                <a:picLocks noChangeAspect="1"/>
              </p:cNvPicPr>
              <p:nvPr/>
            </p:nvPicPr>
            <p:blipFill>
              <a:blip r:embed="rId9"/>
              <a:stretch>
                <a:fillRect/>
              </a:stretch>
            </p:blipFill>
            <p:spPr>
              <a:xfrm>
                <a:off x="7164940" y="1455413"/>
                <a:ext cx="261218" cy="303243"/>
              </a:xfrm>
              <a:prstGeom prst="rect">
                <a:avLst/>
              </a:prstGeom>
            </p:spPr>
          </p:pic>
          <p:pic>
            <p:nvPicPr>
              <p:cNvPr id="33" name="Imagen 32">
                <a:extLst>
                  <a:ext uri="{FF2B5EF4-FFF2-40B4-BE49-F238E27FC236}">
                    <a16:creationId xmlns:a16="http://schemas.microsoft.com/office/drawing/2014/main" id="{B01C8562-57CE-A845-BDBD-C2F51FDC7133}"/>
                  </a:ext>
                </a:extLst>
              </p:cNvPr>
              <p:cNvPicPr>
                <a:picLocks noChangeAspect="1"/>
              </p:cNvPicPr>
              <p:nvPr/>
            </p:nvPicPr>
            <p:blipFill>
              <a:blip r:embed="rId9"/>
              <a:stretch>
                <a:fillRect/>
              </a:stretch>
            </p:blipFill>
            <p:spPr>
              <a:xfrm>
                <a:off x="6593516" y="1169100"/>
                <a:ext cx="261218" cy="303243"/>
              </a:xfrm>
              <a:prstGeom prst="rect">
                <a:avLst/>
              </a:prstGeom>
            </p:spPr>
          </p:pic>
          <p:pic>
            <p:nvPicPr>
              <p:cNvPr id="34" name="Imagen 33">
                <a:extLst>
                  <a:ext uri="{FF2B5EF4-FFF2-40B4-BE49-F238E27FC236}">
                    <a16:creationId xmlns:a16="http://schemas.microsoft.com/office/drawing/2014/main" id="{3325B02E-84B1-694C-BFC9-EBD5D4D4E866}"/>
                  </a:ext>
                </a:extLst>
              </p:cNvPr>
              <p:cNvPicPr>
                <a:picLocks noChangeAspect="1"/>
              </p:cNvPicPr>
              <p:nvPr/>
            </p:nvPicPr>
            <p:blipFill>
              <a:blip r:embed="rId9"/>
              <a:stretch>
                <a:fillRect/>
              </a:stretch>
            </p:blipFill>
            <p:spPr>
              <a:xfrm>
                <a:off x="6813924" y="1159967"/>
                <a:ext cx="261218" cy="303243"/>
              </a:xfrm>
              <a:prstGeom prst="rect">
                <a:avLst/>
              </a:prstGeom>
            </p:spPr>
          </p:pic>
          <p:pic>
            <p:nvPicPr>
              <p:cNvPr id="35" name="Imagen 34">
                <a:extLst>
                  <a:ext uri="{FF2B5EF4-FFF2-40B4-BE49-F238E27FC236}">
                    <a16:creationId xmlns:a16="http://schemas.microsoft.com/office/drawing/2014/main" id="{2CC23E3F-5046-7746-AE7E-ABAC479CE223}"/>
                  </a:ext>
                </a:extLst>
              </p:cNvPr>
              <p:cNvPicPr>
                <a:picLocks noChangeAspect="1"/>
              </p:cNvPicPr>
              <p:nvPr/>
            </p:nvPicPr>
            <p:blipFill>
              <a:blip r:embed="rId9"/>
              <a:stretch>
                <a:fillRect/>
              </a:stretch>
            </p:blipFill>
            <p:spPr>
              <a:xfrm>
                <a:off x="7164940" y="1160166"/>
                <a:ext cx="261218" cy="303243"/>
              </a:xfrm>
              <a:prstGeom prst="rect">
                <a:avLst/>
              </a:prstGeom>
            </p:spPr>
          </p:pic>
        </p:grpSp>
      </p:grpSp>
      <p:grpSp>
        <p:nvGrpSpPr>
          <p:cNvPr id="39" name="Grupo 38">
            <a:extLst>
              <a:ext uri="{FF2B5EF4-FFF2-40B4-BE49-F238E27FC236}">
                <a16:creationId xmlns:a16="http://schemas.microsoft.com/office/drawing/2014/main" id="{4517F8CB-B9FD-7949-BCC2-D7A2003285EA}"/>
              </a:ext>
            </a:extLst>
          </p:cNvPr>
          <p:cNvGrpSpPr/>
          <p:nvPr/>
        </p:nvGrpSpPr>
        <p:grpSpPr>
          <a:xfrm>
            <a:off x="5817920" y="554366"/>
            <a:ext cx="2745699" cy="1445048"/>
            <a:chOff x="3429000" y="2873931"/>
            <a:chExt cx="3190489" cy="1998694"/>
          </a:xfrm>
        </p:grpSpPr>
        <p:sp>
          <p:nvSpPr>
            <p:cNvPr id="40" name="CuadroTexto 39">
              <a:extLst>
                <a:ext uri="{FF2B5EF4-FFF2-40B4-BE49-F238E27FC236}">
                  <a16:creationId xmlns:a16="http://schemas.microsoft.com/office/drawing/2014/main" id="{22C30B9B-CF4D-8E4B-8DBC-F151C3583BD3}"/>
                </a:ext>
              </a:extLst>
            </p:cNvPr>
            <p:cNvSpPr txBox="1"/>
            <p:nvPr/>
          </p:nvSpPr>
          <p:spPr>
            <a:xfrm>
              <a:off x="3429000" y="2873931"/>
              <a:ext cx="3077908" cy="383127"/>
            </a:xfrm>
            <a:prstGeom prst="rect">
              <a:avLst/>
            </a:prstGeom>
            <a:noFill/>
          </p:spPr>
          <p:txBody>
            <a:bodyPr wrap="square" rtlCol="0">
              <a:spAutoFit/>
            </a:bodyPr>
            <a:lstStyle/>
            <a:p>
              <a:pPr algn="ctr"/>
              <a:r>
                <a:rPr lang="es-MX" sz="1200" b="1" dirty="0">
                  <a:solidFill>
                    <a:srgbClr val="C00000"/>
                  </a:solidFill>
                  <a:latin typeface="Arial Narrow" panose="020B0604020202020204" pitchFamily="34" charset="0"/>
                  <a:cs typeface="Arial Narrow" panose="020B0604020202020204" pitchFamily="34" charset="0"/>
                </a:rPr>
                <a:t>930 Terminales de pasajeros</a:t>
              </a:r>
            </a:p>
          </p:txBody>
        </p:sp>
        <p:pic>
          <p:nvPicPr>
            <p:cNvPr id="41" name="Imagen 40">
              <a:extLst>
                <a:ext uri="{FF2B5EF4-FFF2-40B4-BE49-F238E27FC236}">
                  <a16:creationId xmlns:a16="http://schemas.microsoft.com/office/drawing/2014/main" id="{6585E50A-EE2D-CA4A-894C-F074FAFC21F7}"/>
                </a:ext>
              </a:extLst>
            </p:cNvPr>
            <p:cNvPicPr>
              <a:picLocks noChangeAspect="1"/>
            </p:cNvPicPr>
            <p:nvPr/>
          </p:nvPicPr>
          <p:blipFill>
            <a:blip r:embed="rId10"/>
            <a:stretch>
              <a:fillRect/>
            </a:stretch>
          </p:blipFill>
          <p:spPr>
            <a:xfrm>
              <a:off x="5044188" y="3281498"/>
              <a:ext cx="1575301" cy="1135529"/>
            </a:xfrm>
            <a:prstGeom prst="rect">
              <a:avLst/>
            </a:prstGeom>
          </p:spPr>
        </p:pic>
        <p:grpSp>
          <p:nvGrpSpPr>
            <p:cNvPr id="42" name="Grupo 41">
              <a:extLst>
                <a:ext uri="{FF2B5EF4-FFF2-40B4-BE49-F238E27FC236}">
                  <a16:creationId xmlns:a16="http://schemas.microsoft.com/office/drawing/2014/main" id="{0930AF37-2ECE-A54D-AC95-3DCCCC238706}"/>
                </a:ext>
              </a:extLst>
            </p:cNvPr>
            <p:cNvGrpSpPr/>
            <p:nvPr/>
          </p:nvGrpSpPr>
          <p:grpSpPr>
            <a:xfrm>
              <a:off x="3713586" y="3744461"/>
              <a:ext cx="1737216" cy="1128164"/>
              <a:chOff x="3713586" y="4161999"/>
              <a:chExt cx="1737216" cy="1128164"/>
            </a:xfrm>
          </p:grpSpPr>
          <p:pic>
            <p:nvPicPr>
              <p:cNvPr id="43" name="Imagen 42">
                <a:extLst>
                  <a:ext uri="{FF2B5EF4-FFF2-40B4-BE49-F238E27FC236}">
                    <a16:creationId xmlns:a16="http://schemas.microsoft.com/office/drawing/2014/main" id="{0A1F65B0-6ED1-AD47-898F-1B166EAD1DEA}"/>
                  </a:ext>
                </a:extLst>
              </p:cNvPr>
              <p:cNvPicPr>
                <a:picLocks noChangeAspect="1"/>
              </p:cNvPicPr>
              <p:nvPr/>
            </p:nvPicPr>
            <p:blipFill>
              <a:blip r:embed="rId11"/>
              <a:stretch>
                <a:fillRect/>
              </a:stretch>
            </p:blipFill>
            <p:spPr>
              <a:xfrm>
                <a:off x="3802178" y="4161999"/>
                <a:ext cx="1648624" cy="1128164"/>
              </a:xfrm>
              <a:prstGeom prst="rect">
                <a:avLst/>
              </a:prstGeom>
            </p:spPr>
          </p:pic>
          <p:sp>
            <p:nvSpPr>
              <p:cNvPr id="44" name="CuadroTexto 43">
                <a:extLst>
                  <a:ext uri="{FF2B5EF4-FFF2-40B4-BE49-F238E27FC236}">
                    <a16:creationId xmlns:a16="http://schemas.microsoft.com/office/drawing/2014/main" id="{81C68E22-7788-6C4E-9E04-7C98DC893FE7}"/>
                  </a:ext>
                </a:extLst>
              </p:cNvPr>
              <p:cNvSpPr txBox="1"/>
              <p:nvPr/>
            </p:nvSpPr>
            <p:spPr>
              <a:xfrm>
                <a:off x="3713586" y="4358161"/>
                <a:ext cx="290869" cy="338554"/>
              </a:xfrm>
              <a:prstGeom prst="rect">
                <a:avLst/>
              </a:prstGeom>
              <a:noFill/>
            </p:spPr>
            <p:txBody>
              <a:bodyPr wrap="square" rtlCol="0">
                <a:spAutoFit/>
              </a:bodyPr>
              <a:lstStyle/>
              <a:p>
                <a:r>
                  <a:rPr lang="es-MX" sz="1600" b="1" dirty="0">
                    <a:latin typeface="Arial Narrow" panose="020B0604020202020204" pitchFamily="34" charset="0"/>
                    <a:cs typeface="Arial Narrow" panose="020B0604020202020204" pitchFamily="34" charset="0"/>
                  </a:rPr>
                  <a:t>C</a:t>
                </a:r>
              </a:p>
            </p:txBody>
          </p:sp>
          <p:sp>
            <p:nvSpPr>
              <p:cNvPr id="45" name="CuadroTexto 44">
                <a:extLst>
                  <a:ext uri="{FF2B5EF4-FFF2-40B4-BE49-F238E27FC236}">
                    <a16:creationId xmlns:a16="http://schemas.microsoft.com/office/drawing/2014/main" id="{381A38A2-BFA5-5A44-AD3E-32248596F7E0}"/>
                  </a:ext>
                </a:extLst>
              </p:cNvPr>
              <p:cNvSpPr txBox="1"/>
              <p:nvPr/>
            </p:nvSpPr>
            <p:spPr>
              <a:xfrm>
                <a:off x="3877764" y="4401059"/>
                <a:ext cx="290869" cy="338554"/>
              </a:xfrm>
              <a:prstGeom prst="rect">
                <a:avLst/>
              </a:prstGeom>
              <a:noFill/>
            </p:spPr>
            <p:txBody>
              <a:bodyPr wrap="square" rtlCol="0">
                <a:spAutoFit/>
              </a:bodyPr>
              <a:lstStyle/>
              <a:p>
                <a:r>
                  <a:rPr lang="es-MX" sz="1600" b="1" dirty="0">
                    <a:latin typeface="Arial Narrow" panose="020B0604020202020204" pitchFamily="34" charset="0"/>
                    <a:cs typeface="Arial Narrow" panose="020B0604020202020204" pitchFamily="34" charset="0"/>
                  </a:rPr>
                  <a:t>E</a:t>
                </a:r>
              </a:p>
            </p:txBody>
          </p:sp>
          <p:sp>
            <p:nvSpPr>
              <p:cNvPr id="46" name="CuadroTexto 45">
                <a:extLst>
                  <a:ext uri="{FF2B5EF4-FFF2-40B4-BE49-F238E27FC236}">
                    <a16:creationId xmlns:a16="http://schemas.microsoft.com/office/drawing/2014/main" id="{A70896E7-2E8C-8947-B1D6-5C0D04267A29}"/>
                  </a:ext>
                </a:extLst>
              </p:cNvPr>
              <p:cNvSpPr txBox="1"/>
              <p:nvPr/>
            </p:nvSpPr>
            <p:spPr>
              <a:xfrm>
                <a:off x="4035564" y="4440599"/>
                <a:ext cx="290869" cy="338554"/>
              </a:xfrm>
              <a:prstGeom prst="rect">
                <a:avLst/>
              </a:prstGeom>
              <a:noFill/>
            </p:spPr>
            <p:txBody>
              <a:bodyPr wrap="square" rtlCol="0">
                <a:spAutoFit/>
              </a:bodyPr>
              <a:lstStyle/>
              <a:p>
                <a:r>
                  <a:rPr lang="es-MX" sz="1600" b="1" dirty="0">
                    <a:latin typeface="Arial Narrow" panose="020B0604020202020204" pitchFamily="34" charset="0"/>
                    <a:cs typeface="Arial Narrow" panose="020B0604020202020204" pitchFamily="34" charset="0"/>
                  </a:rPr>
                  <a:t>N</a:t>
                </a:r>
              </a:p>
            </p:txBody>
          </p:sp>
          <p:sp>
            <p:nvSpPr>
              <p:cNvPr id="47" name="CuadroTexto 46">
                <a:extLst>
                  <a:ext uri="{FF2B5EF4-FFF2-40B4-BE49-F238E27FC236}">
                    <a16:creationId xmlns:a16="http://schemas.microsoft.com/office/drawing/2014/main" id="{493A2A97-5DE4-6E46-A9B7-E3B0EB67794F}"/>
                  </a:ext>
                </a:extLst>
              </p:cNvPr>
              <p:cNvSpPr txBox="1"/>
              <p:nvPr/>
            </p:nvSpPr>
            <p:spPr>
              <a:xfrm>
                <a:off x="4206614" y="4472137"/>
                <a:ext cx="290869" cy="338554"/>
              </a:xfrm>
              <a:prstGeom prst="rect">
                <a:avLst/>
              </a:prstGeom>
              <a:noFill/>
            </p:spPr>
            <p:txBody>
              <a:bodyPr wrap="square" rtlCol="0">
                <a:spAutoFit/>
              </a:bodyPr>
              <a:lstStyle/>
              <a:p>
                <a:r>
                  <a:rPr lang="es-MX" sz="1600" b="1" dirty="0">
                    <a:latin typeface="Arial Narrow" panose="020B0604020202020204" pitchFamily="34" charset="0"/>
                    <a:cs typeface="Arial Narrow" panose="020B0604020202020204" pitchFamily="34" charset="0"/>
                  </a:rPr>
                  <a:t>T</a:t>
                </a:r>
              </a:p>
            </p:txBody>
          </p:sp>
          <p:sp>
            <p:nvSpPr>
              <p:cNvPr id="48" name="CuadroTexto 47">
                <a:extLst>
                  <a:ext uri="{FF2B5EF4-FFF2-40B4-BE49-F238E27FC236}">
                    <a16:creationId xmlns:a16="http://schemas.microsoft.com/office/drawing/2014/main" id="{D81190A1-0CEF-0841-8CDA-D62E5A4D9C08}"/>
                  </a:ext>
                </a:extLst>
              </p:cNvPr>
              <p:cNvSpPr txBox="1"/>
              <p:nvPr/>
            </p:nvSpPr>
            <p:spPr>
              <a:xfrm>
                <a:off x="4353674" y="4496011"/>
                <a:ext cx="290869" cy="338554"/>
              </a:xfrm>
              <a:prstGeom prst="rect">
                <a:avLst/>
              </a:prstGeom>
              <a:noFill/>
            </p:spPr>
            <p:txBody>
              <a:bodyPr wrap="square" rtlCol="0">
                <a:spAutoFit/>
              </a:bodyPr>
              <a:lstStyle/>
              <a:p>
                <a:r>
                  <a:rPr lang="es-MX" sz="1600" b="1" dirty="0">
                    <a:latin typeface="Arial Narrow" panose="020B0604020202020204" pitchFamily="34" charset="0"/>
                    <a:cs typeface="Arial Narrow" panose="020B0604020202020204" pitchFamily="34" charset="0"/>
                  </a:rPr>
                  <a:t>R</a:t>
                </a:r>
              </a:p>
            </p:txBody>
          </p:sp>
          <p:sp>
            <p:nvSpPr>
              <p:cNvPr id="49" name="CuadroTexto 48">
                <a:extLst>
                  <a:ext uri="{FF2B5EF4-FFF2-40B4-BE49-F238E27FC236}">
                    <a16:creationId xmlns:a16="http://schemas.microsoft.com/office/drawing/2014/main" id="{4001C2D0-1A95-8A40-B1C0-D2C4289A6091}"/>
                  </a:ext>
                </a:extLst>
              </p:cNvPr>
              <p:cNvSpPr txBox="1"/>
              <p:nvPr/>
            </p:nvSpPr>
            <p:spPr>
              <a:xfrm>
                <a:off x="4530656" y="4519953"/>
                <a:ext cx="290869" cy="338554"/>
              </a:xfrm>
              <a:prstGeom prst="rect">
                <a:avLst/>
              </a:prstGeom>
              <a:noFill/>
            </p:spPr>
            <p:txBody>
              <a:bodyPr wrap="square" rtlCol="0">
                <a:spAutoFit/>
              </a:bodyPr>
              <a:lstStyle/>
              <a:p>
                <a:r>
                  <a:rPr lang="es-MX" sz="1600" b="1" dirty="0">
                    <a:latin typeface="Arial Narrow" panose="020B0604020202020204" pitchFamily="34" charset="0"/>
                    <a:cs typeface="Arial Narrow" panose="020B0604020202020204" pitchFamily="34" charset="0"/>
                  </a:rPr>
                  <a:t>A</a:t>
                </a:r>
              </a:p>
            </p:txBody>
          </p:sp>
          <p:sp>
            <p:nvSpPr>
              <p:cNvPr id="50" name="CuadroTexto 49">
                <a:extLst>
                  <a:ext uri="{FF2B5EF4-FFF2-40B4-BE49-F238E27FC236}">
                    <a16:creationId xmlns:a16="http://schemas.microsoft.com/office/drawing/2014/main" id="{960EBCDF-2BD3-BC4A-B20F-31261B2B47E8}"/>
                  </a:ext>
                </a:extLst>
              </p:cNvPr>
              <p:cNvSpPr txBox="1"/>
              <p:nvPr/>
            </p:nvSpPr>
            <p:spPr>
              <a:xfrm>
                <a:off x="4702992" y="4561301"/>
                <a:ext cx="290869" cy="338554"/>
              </a:xfrm>
              <a:prstGeom prst="rect">
                <a:avLst/>
              </a:prstGeom>
              <a:noFill/>
            </p:spPr>
            <p:txBody>
              <a:bodyPr wrap="square" rtlCol="0">
                <a:spAutoFit/>
              </a:bodyPr>
              <a:lstStyle/>
              <a:p>
                <a:r>
                  <a:rPr lang="es-MX" sz="1600" b="1" dirty="0">
                    <a:latin typeface="Arial Narrow" panose="020B0604020202020204" pitchFamily="34" charset="0"/>
                    <a:cs typeface="Arial Narrow" panose="020B0604020202020204" pitchFamily="34" charset="0"/>
                  </a:rPr>
                  <a:t>L</a:t>
                </a:r>
              </a:p>
            </p:txBody>
          </p:sp>
        </p:grpSp>
      </p:grpSp>
      <p:grpSp>
        <p:nvGrpSpPr>
          <p:cNvPr id="51" name="Grupo 50">
            <a:extLst>
              <a:ext uri="{FF2B5EF4-FFF2-40B4-BE49-F238E27FC236}">
                <a16:creationId xmlns:a16="http://schemas.microsoft.com/office/drawing/2014/main" id="{FB6B05CD-9848-934C-BAF6-F92CF6D2DFCA}"/>
              </a:ext>
            </a:extLst>
          </p:cNvPr>
          <p:cNvGrpSpPr/>
          <p:nvPr/>
        </p:nvGrpSpPr>
        <p:grpSpPr>
          <a:xfrm>
            <a:off x="240084" y="2203994"/>
            <a:ext cx="2429714" cy="2085755"/>
            <a:chOff x="332602" y="4547359"/>
            <a:chExt cx="3259464" cy="2140199"/>
          </a:xfrm>
        </p:grpSpPr>
        <p:pic>
          <p:nvPicPr>
            <p:cNvPr id="52" name="Imagen 51">
              <a:extLst>
                <a:ext uri="{FF2B5EF4-FFF2-40B4-BE49-F238E27FC236}">
                  <a16:creationId xmlns:a16="http://schemas.microsoft.com/office/drawing/2014/main" id="{2252903F-B4F8-D84A-B527-A53E79AE1EC2}"/>
                </a:ext>
              </a:extLst>
            </p:cNvPr>
            <p:cNvPicPr>
              <a:picLocks noChangeAspect="1"/>
            </p:cNvPicPr>
            <p:nvPr/>
          </p:nvPicPr>
          <p:blipFill>
            <a:blip r:embed="rId12"/>
            <a:stretch>
              <a:fillRect/>
            </a:stretch>
          </p:blipFill>
          <p:spPr>
            <a:xfrm>
              <a:off x="1522488" y="5493138"/>
              <a:ext cx="752237" cy="757121"/>
            </a:xfrm>
            <a:prstGeom prst="rect">
              <a:avLst/>
            </a:prstGeom>
          </p:spPr>
        </p:pic>
        <p:sp>
          <p:nvSpPr>
            <p:cNvPr id="53" name="CuadroTexto 52">
              <a:extLst>
                <a:ext uri="{FF2B5EF4-FFF2-40B4-BE49-F238E27FC236}">
                  <a16:creationId xmlns:a16="http://schemas.microsoft.com/office/drawing/2014/main" id="{CB40B562-DA0E-7145-9B60-B2E67B44A20A}"/>
                </a:ext>
              </a:extLst>
            </p:cNvPr>
            <p:cNvSpPr txBox="1"/>
            <p:nvPr/>
          </p:nvSpPr>
          <p:spPr>
            <a:xfrm>
              <a:off x="332602" y="4547359"/>
              <a:ext cx="3259464" cy="305304"/>
            </a:xfrm>
            <a:prstGeom prst="rect">
              <a:avLst/>
            </a:prstGeom>
            <a:noFill/>
          </p:spPr>
          <p:txBody>
            <a:bodyPr wrap="square" rtlCol="0">
              <a:spAutoFit/>
            </a:bodyPr>
            <a:lstStyle/>
            <a:p>
              <a:pPr algn="ctr"/>
              <a:r>
                <a:rPr lang="es-MX" sz="1200" b="1" dirty="0">
                  <a:solidFill>
                    <a:srgbClr val="C00000"/>
                  </a:solidFill>
                  <a:latin typeface="Arial Narrow" panose="020B0604020202020204" pitchFamily="34" charset="0"/>
                  <a:cs typeface="Arial Narrow" panose="020B0604020202020204" pitchFamily="34" charset="0"/>
                </a:rPr>
                <a:t>CANAPAT con mas de 40 mil vehículos</a:t>
              </a:r>
            </a:p>
          </p:txBody>
        </p:sp>
        <p:pic>
          <p:nvPicPr>
            <p:cNvPr id="54" name="Imagen 53">
              <a:extLst>
                <a:ext uri="{FF2B5EF4-FFF2-40B4-BE49-F238E27FC236}">
                  <a16:creationId xmlns:a16="http://schemas.microsoft.com/office/drawing/2014/main" id="{1A61FEA5-7CCF-9A49-9150-32D1D0938A56}"/>
                </a:ext>
              </a:extLst>
            </p:cNvPr>
            <p:cNvPicPr>
              <a:picLocks noChangeAspect="1"/>
            </p:cNvPicPr>
            <p:nvPr/>
          </p:nvPicPr>
          <p:blipFill>
            <a:blip r:embed="rId13"/>
            <a:stretch>
              <a:fillRect/>
            </a:stretch>
          </p:blipFill>
          <p:spPr>
            <a:xfrm>
              <a:off x="792787" y="5038629"/>
              <a:ext cx="965200" cy="482600"/>
            </a:xfrm>
            <a:prstGeom prst="rect">
              <a:avLst/>
            </a:prstGeom>
          </p:spPr>
        </p:pic>
        <p:pic>
          <p:nvPicPr>
            <p:cNvPr id="55" name="Imagen 54">
              <a:extLst>
                <a:ext uri="{FF2B5EF4-FFF2-40B4-BE49-F238E27FC236}">
                  <a16:creationId xmlns:a16="http://schemas.microsoft.com/office/drawing/2014/main" id="{65565F93-8E2E-AB46-9D86-04C0541591C9}"/>
                </a:ext>
              </a:extLst>
            </p:cNvPr>
            <p:cNvPicPr>
              <a:picLocks noChangeAspect="1"/>
            </p:cNvPicPr>
            <p:nvPr/>
          </p:nvPicPr>
          <p:blipFill>
            <a:blip r:embed="rId13"/>
            <a:stretch>
              <a:fillRect/>
            </a:stretch>
          </p:blipFill>
          <p:spPr>
            <a:xfrm>
              <a:off x="399028" y="5433841"/>
              <a:ext cx="965200" cy="482600"/>
            </a:xfrm>
            <a:prstGeom prst="rect">
              <a:avLst/>
            </a:prstGeom>
          </p:spPr>
        </p:pic>
        <p:pic>
          <p:nvPicPr>
            <p:cNvPr id="56" name="Imagen 55">
              <a:extLst>
                <a:ext uri="{FF2B5EF4-FFF2-40B4-BE49-F238E27FC236}">
                  <a16:creationId xmlns:a16="http://schemas.microsoft.com/office/drawing/2014/main" id="{47497E45-BA6E-B54C-AA47-B1E029503187}"/>
                </a:ext>
              </a:extLst>
            </p:cNvPr>
            <p:cNvPicPr>
              <a:picLocks noChangeAspect="1"/>
            </p:cNvPicPr>
            <p:nvPr/>
          </p:nvPicPr>
          <p:blipFill>
            <a:blip r:embed="rId13"/>
            <a:stretch>
              <a:fillRect/>
            </a:stretch>
          </p:blipFill>
          <p:spPr>
            <a:xfrm>
              <a:off x="413103" y="5826082"/>
              <a:ext cx="965200" cy="482600"/>
            </a:xfrm>
            <a:prstGeom prst="rect">
              <a:avLst/>
            </a:prstGeom>
          </p:spPr>
        </p:pic>
        <p:pic>
          <p:nvPicPr>
            <p:cNvPr id="57" name="Imagen 56">
              <a:extLst>
                <a:ext uri="{FF2B5EF4-FFF2-40B4-BE49-F238E27FC236}">
                  <a16:creationId xmlns:a16="http://schemas.microsoft.com/office/drawing/2014/main" id="{26965951-E9CA-9240-B03C-1A2B84D6614B}"/>
                </a:ext>
              </a:extLst>
            </p:cNvPr>
            <p:cNvPicPr>
              <a:picLocks noChangeAspect="1"/>
            </p:cNvPicPr>
            <p:nvPr/>
          </p:nvPicPr>
          <p:blipFill>
            <a:blip r:embed="rId13"/>
            <a:stretch>
              <a:fillRect/>
            </a:stretch>
          </p:blipFill>
          <p:spPr>
            <a:xfrm>
              <a:off x="1962334" y="5033941"/>
              <a:ext cx="965200" cy="482600"/>
            </a:xfrm>
            <a:prstGeom prst="rect">
              <a:avLst/>
            </a:prstGeom>
          </p:spPr>
        </p:pic>
        <p:pic>
          <p:nvPicPr>
            <p:cNvPr id="58" name="Imagen 57">
              <a:extLst>
                <a:ext uri="{FF2B5EF4-FFF2-40B4-BE49-F238E27FC236}">
                  <a16:creationId xmlns:a16="http://schemas.microsoft.com/office/drawing/2014/main" id="{5A8F5F90-3578-2741-AE27-1B0434737273}"/>
                </a:ext>
              </a:extLst>
            </p:cNvPr>
            <p:cNvPicPr>
              <a:picLocks noChangeAspect="1"/>
            </p:cNvPicPr>
            <p:nvPr/>
          </p:nvPicPr>
          <p:blipFill>
            <a:blip r:embed="rId13"/>
            <a:stretch>
              <a:fillRect/>
            </a:stretch>
          </p:blipFill>
          <p:spPr>
            <a:xfrm>
              <a:off x="2405547" y="5434412"/>
              <a:ext cx="965200" cy="482600"/>
            </a:xfrm>
            <a:prstGeom prst="rect">
              <a:avLst/>
            </a:prstGeom>
          </p:spPr>
        </p:pic>
        <p:pic>
          <p:nvPicPr>
            <p:cNvPr id="59" name="Imagen 58">
              <a:extLst>
                <a:ext uri="{FF2B5EF4-FFF2-40B4-BE49-F238E27FC236}">
                  <a16:creationId xmlns:a16="http://schemas.microsoft.com/office/drawing/2014/main" id="{E8AAAA90-DCA5-9C4E-9D46-F847D6D6C2E0}"/>
                </a:ext>
              </a:extLst>
            </p:cNvPr>
            <p:cNvPicPr>
              <a:picLocks noChangeAspect="1"/>
            </p:cNvPicPr>
            <p:nvPr/>
          </p:nvPicPr>
          <p:blipFill>
            <a:blip r:embed="rId13"/>
            <a:stretch>
              <a:fillRect/>
            </a:stretch>
          </p:blipFill>
          <p:spPr>
            <a:xfrm>
              <a:off x="2412230" y="5817107"/>
              <a:ext cx="965200" cy="482600"/>
            </a:xfrm>
            <a:prstGeom prst="rect">
              <a:avLst/>
            </a:prstGeom>
          </p:spPr>
        </p:pic>
        <p:pic>
          <p:nvPicPr>
            <p:cNvPr id="60" name="Imagen 59">
              <a:extLst>
                <a:ext uri="{FF2B5EF4-FFF2-40B4-BE49-F238E27FC236}">
                  <a16:creationId xmlns:a16="http://schemas.microsoft.com/office/drawing/2014/main" id="{29B42669-0ACE-644C-B79F-B7CE59DD3897}"/>
                </a:ext>
              </a:extLst>
            </p:cNvPr>
            <p:cNvPicPr>
              <a:picLocks noChangeAspect="1"/>
            </p:cNvPicPr>
            <p:nvPr/>
          </p:nvPicPr>
          <p:blipFill>
            <a:blip r:embed="rId13"/>
            <a:stretch>
              <a:fillRect/>
            </a:stretch>
          </p:blipFill>
          <p:spPr>
            <a:xfrm>
              <a:off x="1921752" y="6204958"/>
              <a:ext cx="965200" cy="482600"/>
            </a:xfrm>
            <a:prstGeom prst="rect">
              <a:avLst/>
            </a:prstGeom>
          </p:spPr>
        </p:pic>
        <p:pic>
          <p:nvPicPr>
            <p:cNvPr id="61" name="Imagen 60">
              <a:extLst>
                <a:ext uri="{FF2B5EF4-FFF2-40B4-BE49-F238E27FC236}">
                  <a16:creationId xmlns:a16="http://schemas.microsoft.com/office/drawing/2014/main" id="{36F9F465-891E-2C4A-9ABD-DABA972BFAF9}"/>
                </a:ext>
              </a:extLst>
            </p:cNvPr>
            <p:cNvPicPr>
              <a:picLocks noChangeAspect="1"/>
            </p:cNvPicPr>
            <p:nvPr/>
          </p:nvPicPr>
          <p:blipFill>
            <a:blip r:embed="rId13"/>
            <a:stretch>
              <a:fillRect/>
            </a:stretch>
          </p:blipFill>
          <p:spPr>
            <a:xfrm>
              <a:off x="792787" y="6202745"/>
              <a:ext cx="965200" cy="482600"/>
            </a:xfrm>
            <a:prstGeom prst="rect">
              <a:avLst/>
            </a:prstGeom>
          </p:spPr>
        </p:pic>
      </p:grpSp>
      <p:sp>
        <p:nvSpPr>
          <p:cNvPr id="63" name="CuadroTexto 62">
            <a:extLst>
              <a:ext uri="{FF2B5EF4-FFF2-40B4-BE49-F238E27FC236}">
                <a16:creationId xmlns:a16="http://schemas.microsoft.com/office/drawing/2014/main" id="{35C8B28B-B849-BA45-BB06-222673858854}"/>
              </a:ext>
            </a:extLst>
          </p:cNvPr>
          <p:cNvSpPr txBox="1"/>
          <p:nvPr/>
        </p:nvSpPr>
        <p:spPr>
          <a:xfrm>
            <a:off x="4280316" y="2193624"/>
            <a:ext cx="2533383" cy="441052"/>
          </a:xfrm>
          <a:prstGeom prst="rect">
            <a:avLst/>
          </a:prstGeom>
          <a:noFill/>
        </p:spPr>
        <p:txBody>
          <a:bodyPr wrap="square" rtlCol="0">
            <a:spAutoFit/>
          </a:bodyPr>
          <a:lstStyle/>
          <a:p>
            <a:pPr algn="ctr"/>
            <a:r>
              <a:rPr lang="es-MX" sz="1200" b="1" dirty="0">
                <a:solidFill>
                  <a:srgbClr val="C00000"/>
                </a:solidFill>
                <a:latin typeface="Arial Narrow" panose="020B0604020202020204" pitchFamily="34" charset="0"/>
                <a:cs typeface="Arial Narrow" panose="020B0604020202020204" pitchFamily="34" charset="0"/>
              </a:rPr>
              <a:t>Representamos a más </a:t>
            </a:r>
          </a:p>
          <a:p>
            <a:pPr algn="ctr"/>
            <a:r>
              <a:rPr lang="es-MX" sz="1200" b="1" dirty="0">
                <a:solidFill>
                  <a:srgbClr val="C00000"/>
                </a:solidFill>
                <a:latin typeface="Arial Narrow" panose="020B0604020202020204" pitchFamily="34" charset="0"/>
                <a:cs typeface="Arial Narrow" panose="020B0604020202020204" pitchFamily="34" charset="0"/>
              </a:rPr>
              <a:t>de 3,500 Hombres-Camión</a:t>
            </a:r>
          </a:p>
        </p:txBody>
      </p:sp>
      <p:grpSp>
        <p:nvGrpSpPr>
          <p:cNvPr id="3" name="Grupo 2">
            <a:extLst>
              <a:ext uri="{FF2B5EF4-FFF2-40B4-BE49-F238E27FC236}">
                <a16:creationId xmlns:a16="http://schemas.microsoft.com/office/drawing/2014/main" id="{169EFC24-4C5D-394A-A832-CDD694E8896F}"/>
              </a:ext>
            </a:extLst>
          </p:cNvPr>
          <p:cNvGrpSpPr/>
          <p:nvPr/>
        </p:nvGrpSpPr>
        <p:grpSpPr>
          <a:xfrm>
            <a:off x="4782857" y="2908497"/>
            <a:ext cx="1640200" cy="895997"/>
            <a:chOff x="4450228" y="3073607"/>
            <a:chExt cx="1640200" cy="895997"/>
          </a:xfrm>
        </p:grpSpPr>
        <p:pic>
          <p:nvPicPr>
            <p:cNvPr id="64" name="Imagen 63">
              <a:extLst>
                <a:ext uri="{FF2B5EF4-FFF2-40B4-BE49-F238E27FC236}">
                  <a16:creationId xmlns:a16="http://schemas.microsoft.com/office/drawing/2014/main" id="{7355C7DD-C241-844C-B297-07D5CA0DA049}"/>
                </a:ext>
              </a:extLst>
            </p:cNvPr>
            <p:cNvPicPr>
              <a:picLocks noChangeAspect="1"/>
            </p:cNvPicPr>
            <p:nvPr/>
          </p:nvPicPr>
          <p:blipFill>
            <a:blip r:embed="rId14"/>
            <a:stretch>
              <a:fillRect/>
            </a:stretch>
          </p:blipFill>
          <p:spPr>
            <a:xfrm>
              <a:off x="4450228" y="3091021"/>
              <a:ext cx="543420" cy="733348"/>
            </a:xfrm>
            <a:prstGeom prst="rect">
              <a:avLst/>
            </a:prstGeom>
          </p:spPr>
        </p:pic>
        <p:pic>
          <p:nvPicPr>
            <p:cNvPr id="65" name="Imagen 64">
              <a:extLst>
                <a:ext uri="{FF2B5EF4-FFF2-40B4-BE49-F238E27FC236}">
                  <a16:creationId xmlns:a16="http://schemas.microsoft.com/office/drawing/2014/main" id="{AA45CEB3-BDCA-674E-80A5-111A037456B0}"/>
                </a:ext>
              </a:extLst>
            </p:cNvPr>
            <p:cNvPicPr>
              <a:picLocks noChangeAspect="1"/>
            </p:cNvPicPr>
            <p:nvPr/>
          </p:nvPicPr>
          <p:blipFill>
            <a:blip r:embed="rId14"/>
            <a:stretch>
              <a:fillRect/>
            </a:stretch>
          </p:blipFill>
          <p:spPr>
            <a:xfrm>
              <a:off x="5003588" y="3073607"/>
              <a:ext cx="543420" cy="733348"/>
            </a:xfrm>
            <a:prstGeom prst="rect">
              <a:avLst/>
            </a:prstGeom>
          </p:spPr>
        </p:pic>
        <p:pic>
          <p:nvPicPr>
            <p:cNvPr id="66" name="Imagen 65">
              <a:extLst>
                <a:ext uri="{FF2B5EF4-FFF2-40B4-BE49-F238E27FC236}">
                  <a16:creationId xmlns:a16="http://schemas.microsoft.com/office/drawing/2014/main" id="{72CF4069-8771-EB44-A72B-995516CABD09}"/>
                </a:ext>
              </a:extLst>
            </p:cNvPr>
            <p:cNvPicPr>
              <a:picLocks noChangeAspect="1"/>
            </p:cNvPicPr>
            <p:nvPr/>
          </p:nvPicPr>
          <p:blipFill>
            <a:blip r:embed="rId14"/>
            <a:stretch>
              <a:fillRect/>
            </a:stretch>
          </p:blipFill>
          <p:spPr>
            <a:xfrm>
              <a:off x="5547008" y="3073924"/>
              <a:ext cx="543420" cy="733348"/>
            </a:xfrm>
            <a:prstGeom prst="rect">
              <a:avLst/>
            </a:prstGeom>
          </p:spPr>
        </p:pic>
        <p:pic>
          <p:nvPicPr>
            <p:cNvPr id="68" name="Imagen 67">
              <a:extLst>
                <a:ext uri="{FF2B5EF4-FFF2-40B4-BE49-F238E27FC236}">
                  <a16:creationId xmlns:a16="http://schemas.microsoft.com/office/drawing/2014/main" id="{C4427591-D5CB-B043-888A-8ADA4735E334}"/>
                </a:ext>
              </a:extLst>
            </p:cNvPr>
            <p:cNvPicPr>
              <a:picLocks noChangeAspect="1"/>
            </p:cNvPicPr>
            <p:nvPr/>
          </p:nvPicPr>
          <p:blipFill>
            <a:blip r:embed="rId14"/>
            <a:stretch>
              <a:fillRect/>
            </a:stretch>
          </p:blipFill>
          <p:spPr>
            <a:xfrm>
              <a:off x="4734430" y="3236256"/>
              <a:ext cx="543420" cy="733348"/>
            </a:xfrm>
            <a:prstGeom prst="rect">
              <a:avLst/>
            </a:prstGeom>
          </p:spPr>
        </p:pic>
        <p:pic>
          <p:nvPicPr>
            <p:cNvPr id="69" name="Imagen 68">
              <a:extLst>
                <a:ext uri="{FF2B5EF4-FFF2-40B4-BE49-F238E27FC236}">
                  <a16:creationId xmlns:a16="http://schemas.microsoft.com/office/drawing/2014/main" id="{4A450620-3FFC-A040-9488-885620C9893C}"/>
                </a:ext>
              </a:extLst>
            </p:cNvPr>
            <p:cNvPicPr>
              <a:picLocks noChangeAspect="1"/>
            </p:cNvPicPr>
            <p:nvPr/>
          </p:nvPicPr>
          <p:blipFill>
            <a:blip r:embed="rId14"/>
            <a:stretch>
              <a:fillRect/>
            </a:stretch>
          </p:blipFill>
          <p:spPr>
            <a:xfrm>
              <a:off x="5285239" y="3230086"/>
              <a:ext cx="543420" cy="733348"/>
            </a:xfrm>
            <a:prstGeom prst="rect">
              <a:avLst/>
            </a:prstGeom>
          </p:spPr>
        </p:pic>
      </p:grpSp>
      <p:grpSp>
        <p:nvGrpSpPr>
          <p:cNvPr id="70" name="Grupo 69">
            <a:extLst>
              <a:ext uri="{FF2B5EF4-FFF2-40B4-BE49-F238E27FC236}">
                <a16:creationId xmlns:a16="http://schemas.microsoft.com/office/drawing/2014/main" id="{E87B02AA-20BA-E345-B41D-664771F677B0}"/>
              </a:ext>
            </a:extLst>
          </p:cNvPr>
          <p:cNvGrpSpPr/>
          <p:nvPr/>
        </p:nvGrpSpPr>
        <p:grpSpPr>
          <a:xfrm>
            <a:off x="2582941" y="2210206"/>
            <a:ext cx="2000289" cy="1802406"/>
            <a:chOff x="468272" y="6375601"/>
            <a:chExt cx="2806431" cy="1827791"/>
          </a:xfrm>
        </p:grpSpPr>
        <p:sp>
          <p:nvSpPr>
            <p:cNvPr id="71" name="CuadroTexto 70">
              <a:extLst>
                <a:ext uri="{FF2B5EF4-FFF2-40B4-BE49-F238E27FC236}">
                  <a16:creationId xmlns:a16="http://schemas.microsoft.com/office/drawing/2014/main" id="{49E7FA7A-1445-774E-A4D5-4DE5A984B021}"/>
                </a:ext>
              </a:extLst>
            </p:cNvPr>
            <p:cNvSpPr txBox="1"/>
            <p:nvPr/>
          </p:nvSpPr>
          <p:spPr>
            <a:xfrm>
              <a:off x="468272" y="6375601"/>
              <a:ext cx="2806431" cy="468167"/>
            </a:xfrm>
            <a:prstGeom prst="rect">
              <a:avLst/>
            </a:prstGeom>
            <a:noFill/>
          </p:spPr>
          <p:txBody>
            <a:bodyPr wrap="square" rtlCol="0">
              <a:spAutoFit/>
            </a:bodyPr>
            <a:lstStyle/>
            <a:p>
              <a:pPr algn="ctr"/>
              <a:r>
                <a:rPr lang="es-ES" altLang="es-MX" sz="1200" b="1" dirty="0">
                  <a:solidFill>
                    <a:srgbClr val="C00000"/>
                  </a:solidFill>
                  <a:latin typeface="Arial Narrow" panose="020B0604020202020204" pitchFamily="34" charset="0"/>
                  <a:cs typeface="Arial Narrow" panose="020B0604020202020204" pitchFamily="34" charset="0"/>
                </a:rPr>
                <a:t>200,000 empleos generados </a:t>
              </a:r>
            </a:p>
            <a:p>
              <a:pPr algn="ctr"/>
              <a:r>
                <a:rPr lang="es-ES" altLang="es-MX" sz="1200" b="1" dirty="0">
                  <a:solidFill>
                    <a:srgbClr val="C00000"/>
                  </a:solidFill>
                  <a:latin typeface="Arial Narrow" panose="020B0604020202020204" pitchFamily="34" charset="0"/>
                  <a:cs typeface="Arial Narrow" panose="020B0604020202020204" pitchFamily="34" charset="0"/>
                </a:rPr>
                <a:t>(+ indirectos no estimados)</a:t>
              </a:r>
            </a:p>
          </p:txBody>
        </p:sp>
        <p:pic>
          <p:nvPicPr>
            <p:cNvPr id="72" name="Imagen 71">
              <a:extLst>
                <a:ext uri="{FF2B5EF4-FFF2-40B4-BE49-F238E27FC236}">
                  <a16:creationId xmlns:a16="http://schemas.microsoft.com/office/drawing/2014/main" id="{E6B7926D-08E2-1E4F-9971-900A186C4426}"/>
                </a:ext>
              </a:extLst>
            </p:cNvPr>
            <p:cNvPicPr>
              <a:picLocks noChangeAspect="1"/>
            </p:cNvPicPr>
            <p:nvPr/>
          </p:nvPicPr>
          <p:blipFill>
            <a:blip r:embed="rId15"/>
            <a:stretch>
              <a:fillRect/>
            </a:stretch>
          </p:blipFill>
          <p:spPr>
            <a:xfrm>
              <a:off x="1155045" y="6923336"/>
              <a:ext cx="1543581" cy="1280056"/>
            </a:xfrm>
            <a:prstGeom prst="rect">
              <a:avLst/>
            </a:prstGeom>
          </p:spPr>
        </p:pic>
      </p:grpSp>
      <p:grpSp>
        <p:nvGrpSpPr>
          <p:cNvPr id="73" name="Grupo 72">
            <a:extLst>
              <a:ext uri="{FF2B5EF4-FFF2-40B4-BE49-F238E27FC236}">
                <a16:creationId xmlns:a16="http://schemas.microsoft.com/office/drawing/2014/main" id="{83FA9681-63BC-354F-9944-43078F204026}"/>
              </a:ext>
            </a:extLst>
          </p:cNvPr>
          <p:cNvGrpSpPr/>
          <p:nvPr/>
        </p:nvGrpSpPr>
        <p:grpSpPr>
          <a:xfrm>
            <a:off x="6407486" y="2167142"/>
            <a:ext cx="2280404" cy="1734913"/>
            <a:chOff x="3731489" y="6283114"/>
            <a:chExt cx="2806431" cy="1985096"/>
          </a:xfrm>
        </p:grpSpPr>
        <p:sp>
          <p:nvSpPr>
            <p:cNvPr id="74" name="CuadroTexto 73">
              <a:extLst>
                <a:ext uri="{FF2B5EF4-FFF2-40B4-BE49-F238E27FC236}">
                  <a16:creationId xmlns:a16="http://schemas.microsoft.com/office/drawing/2014/main" id="{31324B55-1A5A-404B-9728-EC60E18FAE43}"/>
                </a:ext>
              </a:extLst>
            </p:cNvPr>
            <p:cNvSpPr txBox="1"/>
            <p:nvPr/>
          </p:nvSpPr>
          <p:spPr>
            <a:xfrm>
              <a:off x="3731489" y="6283114"/>
              <a:ext cx="2806431" cy="523220"/>
            </a:xfrm>
            <a:prstGeom prst="rect">
              <a:avLst/>
            </a:prstGeom>
            <a:noFill/>
          </p:spPr>
          <p:txBody>
            <a:bodyPr wrap="square" rtlCol="0">
              <a:spAutoFit/>
            </a:bodyPr>
            <a:lstStyle/>
            <a:p>
              <a:pPr algn="ctr"/>
              <a:r>
                <a:rPr lang="es-ES" altLang="es-MX" sz="1200" b="1" dirty="0">
                  <a:solidFill>
                    <a:srgbClr val="C00000"/>
                  </a:solidFill>
                  <a:latin typeface="Arial Narrow" panose="020B0604020202020204" pitchFamily="34" charset="0"/>
                  <a:cs typeface="Arial Narrow" panose="020B0604020202020204" pitchFamily="34" charset="0"/>
                </a:rPr>
                <a:t>26 centros de Capacitación y Adiestramiento a conductores</a:t>
              </a:r>
              <a:endParaRPr lang="es-MX" sz="1200" b="1" dirty="0">
                <a:solidFill>
                  <a:srgbClr val="C00000"/>
                </a:solidFill>
                <a:latin typeface="Arial Narrow" panose="020B0604020202020204" pitchFamily="34" charset="0"/>
                <a:cs typeface="Arial Narrow" panose="020B0604020202020204" pitchFamily="34" charset="0"/>
              </a:endParaRPr>
            </a:p>
          </p:txBody>
        </p:sp>
        <p:pic>
          <p:nvPicPr>
            <p:cNvPr id="75" name="Imagen 74">
              <a:extLst>
                <a:ext uri="{FF2B5EF4-FFF2-40B4-BE49-F238E27FC236}">
                  <a16:creationId xmlns:a16="http://schemas.microsoft.com/office/drawing/2014/main" id="{8159A1D4-C342-7542-A07E-21A47E508930}"/>
                </a:ext>
              </a:extLst>
            </p:cNvPr>
            <p:cNvPicPr>
              <a:picLocks noChangeAspect="1"/>
            </p:cNvPicPr>
            <p:nvPr/>
          </p:nvPicPr>
          <p:blipFill>
            <a:blip r:embed="rId16"/>
            <a:stretch>
              <a:fillRect/>
            </a:stretch>
          </p:blipFill>
          <p:spPr>
            <a:xfrm>
              <a:off x="4383620" y="7196571"/>
              <a:ext cx="1071639" cy="1071639"/>
            </a:xfrm>
            <a:prstGeom prst="rect">
              <a:avLst/>
            </a:prstGeom>
          </p:spPr>
        </p:pic>
        <p:pic>
          <p:nvPicPr>
            <p:cNvPr id="76" name="Imagen 75">
              <a:extLst>
                <a:ext uri="{FF2B5EF4-FFF2-40B4-BE49-F238E27FC236}">
                  <a16:creationId xmlns:a16="http://schemas.microsoft.com/office/drawing/2014/main" id="{C0D6FDCD-FBB2-8C42-94DC-B2FE702B1F5A}"/>
                </a:ext>
              </a:extLst>
            </p:cNvPr>
            <p:cNvPicPr>
              <a:picLocks noChangeAspect="1"/>
            </p:cNvPicPr>
            <p:nvPr/>
          </p:nvPicPr>
          <p:blipFill>
            <a:blip r:embed="rId17"/>
            <a:stretch>
              <a:fillRect/>
            </a:stretch>
          </p:blipFill>
          <p:spPr>
            <a:xfrm>
              <a:off x="5486944" y="7209164"/>
              <a:ext cx="836585" cy="836585"/>
            </a:xfrm>
            <a:prstGeom prst="rect">
              <a:avLst/>
            </a:prstGeom>
          </p:spPr>
        </p:pic>
      </p:grpSp>
      <p:sp>
        <p:nvSpPr>
          <p:cNvPr id="82" name="Elipse 81">
            <a:extLst>
              <a:ext uri="{FF2B5EF4-FFF2-40B4-BE49-F238E27FC236}">
                <a16:creationId xmlns:a16="http://schemas.microsoft.com/office/drawing/2014/main" id="{9A3C9D04-3B00-EB45-8FFC-4F2B0B09A420}"/>
              </a:ext>
            </a:extLst>
          </p:cNvPr>
          <p:cNvSpPr/>
          <p:nvPr/>
        </p:nvSpPr>
        <p:spPr>
          <a:xfrm>
            <a:off x="356189" y="915300"/>
            <a:ext cx="311324" cy="33245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rgbClr val="009760"/>
                </a:solidFill>
              </a:rPr>
              <a:t>1</a:t>
            </a:r>
          </a:p>
        </p:txBody>
      </p:sp>
      <p:sp>
        <p:nvSpPr>
          <p:cNvPr id="83" name="Elipse 82">
            <a:extLst>
              <a:ext uri="{FF2B5EF4-FFF2-40B4-BE49-F238E27FC236}">
                <a16:creationId xmlns:a16="http://schemas.microsoft.com/office/drawing/2014/main" id="{EEFB4C1B-1B1A-6D40-B89F-2BA25461ECF9}"/>
              </a:ext>
            </a:extLst>
          </p:cNvPr>
          <p:cNvSpPr/>
          <p:nvPr/>
        </p:nvSpPr>
        <p:spPr>
          <a:xfrm>
            <a:off x="2543221" y="943938"/>
            <a:ext cx="311324" cy="33245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rgbClr val="009760"/>
                </a:solidFill>
              </a:rPr>
              <a:t>2</a:t>
            </a:r>
          </a:p>
        </p:txBody>
      </p:sp>
      <p:sp>
        <p:nvSpPr>
          <p:cNvPr id="84" name="Elipse 83">
            <a:extLst>
              <a:ext uri="{FF2B5EF4-FFF2-40B4-BE49-F238E27FC236}">
                <a16:creationId xmlns:a16="http://schemas.microsoft.com/office/drawing/2014/main" id="{0AE3E28B-A1CB-CF4F-A8B8-EA75C9CD6C43}"/>
              </a:ext>
            </a:extLst>
          </p:cNvPr>
          <p:cNvSpPr/>
          <p:nvPr/>
        </p:nvSpPr>
        <p:spPr>
          <a:xfrm>
            <a:off x="4339246" y="884926"/>
            <a:ext cx="311324" cy="33245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rgbClr val="009760"/>
                </a:solidFill>
              </a:rPr>
              <a:t>3</a:t>
            </a:r>
          </a:p>
        </p:txBody>
      </p:sp>
      <p:sp>
        <p:nvSpPr>
          <p:cNvPr id="85" name="Elipse 84">
            <a:extLst>
              <a:ext uri="{FF2B5EF4-FFF2-40B4-BE49-F238E27FC236}">
                <a16:creationId xmlns:a16="http://schemas.microsoft.com/office/drawing/2014/main" id="{33CAB645-68DE-904F-8E0A-776B63064841}"/>
              </a:ext>
            </a:extLst>
          </p:cNvPr>
          <p:cNvSpPr/>
          <p:nvPr/>
        </p:nvSpPr>
        <p:spPr>
          <a:xfrm>
            <a:off x="6014320" y="801307"/>
            <a:ext cx="311324" cy="33245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rgbClr val="009760"/>
                </a:solidFill>
              </a:rPr>
              <a:t>4</a:t>
            </a:r>
          </a:p>
        </p:txBody>
      </p:sp>
      <p:sp>
        <p:nvSpPr>
          <p:cNvPr id="86" name="Elipse 85">
            <a:extLst>
              <a:ext uri="{FF2B5EF4-FFF2-40B4-BE49-F238E27FC236}">
                <a16:creationId xmlns:a16="http://schemas.microsoft.com/office/drawing/2014/main" id="{C41AB57A-B8C2-334B-9C54-DA201016FE35}"/>
              </a:ext>
            </a:extLst>
          </p:cNvPr>
          <p:cNvSpPr/>
          <p:nvPr/>
        </p:nvSpPr>
        <p:spPr>
          <a:xfrm>
            <a:off x="231489" y="2618503"/>
            <a:ext cx="311324" cy="33245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rgbClr val="009760"/>
                </a:solidFill>
              </a:rPr>
              <a:t>5</a:t>
            </a:r>
          </a:p>
        </p:txBody>
      </p:sp>
      <p:sp>
        <p:nvSpPr>
          <p:cNvPr id="87" name="Elipse 86">
            <a:extLst>
              <a:ext uri="{FF2B5EF4-FFF2-40B4-BE49-F238E27FC236}">
                <a16:creationId xmlns:a16="http://schemas.microsoft.com/office/drawing/2014/main" id="{3F03A6F6-7D00-3E48-888F-B7D3A0F445F0}"/>
              </a:ext>
            </a:extLst>
          </p:cNvPr>
          <p:cNvSpPr/>
          <p:nvPr/>
        </p:nvSpPr>
        <p:spPr>
          <a:xfrm>
            <a:off x="2605326" y="2688688"/>
            <a:ext cx="311324" cy="33245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rgbClr val="009760"/>
                </a:solidFill>
              </a:rPr>
              <a:t>6</a:t>
            </a:r>
          </a:p>
        </p:txBody>
      </p:sp>
      <p:sp>
        <p:nvSpPr>
          <p:cNvPr id="88" name="Elipse 87">
            <a:extLst>
              <a:ext uri="{FF2B5EF4-FFF2-40B4-BE49-F238E27FC236}">
                <a16:creationId xmlns:a16="http://schemas.microsoft.com/office/drawing/2014/main" id="{AC89DDFB-4C89-3446-8D0D-42CC741551F2}"/>
              </a:ext>
            </a:extLst>
          </p:cNvPr>
          <p:cNvSpPr/>
          <p:nvPr/>
        </p:nvSpPr>
        <p:spPr>
          <a:xfrm>
            <a:off x="4505463" y="2650752"/>
            <a:ext cx="311324" cy="33245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rgbClr val="009760"/>
                </a:solidFill>
              </a:rPr>
              <a:t>7</a:t>
            </a:r>
          </a:p>
        </p:txBody>
      </p:sp>
      <p:sp>
        <p:nvSpPr>
          <p:cNvPr id="89" name="Elipse 88">
            <a:extLst>
              <a:ext uri="{FF2B5EF4-FFF2-40B4-BE49-F238E27FC236}">
                <a16:creationId xmlns:a16="http://schemas.microsoft.com/office/drawing/2014/main" id="{92D44C5A-09A5-F44F-BBEB-0B12E4845C5D}"/>
              </a:ext>
            </a:extLst>
          </p:cNvPr>
          <p:cNvSpPr/>
          <p:nvPr/>
        </p:nvSpPr>
        <p:spPr>
          <a:xfrm>
            <a:off x="6620719" y="2686419"/>
            <a:ext cx="311324" cy="33245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rgbClr val="009760"/>
                </a:solidFill>
              </a:rPr>
              <a:t>8</a:t>
            </a:r>
          </a:p>
        </p:txBody>
      </p:sp>
      <p:pic>
        <p:nvPicPr>
          <p:cNvPr id="77" name="Imagen 76">
            <a:extLst>
              <a:ext uri="{FF2B5EF4-FFF2-40B4-BE49-F238E27FC236}">
                <a16:creationId xmlns:a16="http://schemas.microsoft.com/office/drawing/2014/main" id="{2C827A39-D211-DF4B-A9B1-A880AEC3D89D}"/>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9654" y="49737"/>
            <a:ext cx="654637" cy="504021"/>
          </a:xfrm>
          <a:prstGeom prst="rect">
            <a:avLst/>
          </a:prstGeom>
        </p:spPr>
      </p:pic>
      <p:sp>
        <p:nvSpPr>
          <p:cNvPr id="4" name="Marcador de número de diapositiva 3">
            <a:extLst>
              <a:ext uri="{FF2B5EF4-FFF2-40B4-BE49-F238E27FC236}">
                <a16:creationId xmlns:a16="http://schemas.microsoft.com/office/drawing/2014/main" id="{2649A8F4-E04D-E442-924A-D99AE51A73F9}"/>
              </a:ext>
            </a:extLst>
          </p:cNvPr>
          <p:cNvSpPr>
            <a:spLocks noGrp="1"/>
          </p:cNvSpPr>
          <p:nvPr>
            <p:ph type="sldNum" sz="quarter" idx="12"/>
          </p:nvPr>
        </p:nvSpPr>
        <p:spPr/>
        <p:txBody>
          <a:bodyPr/>
          <a:lstStyle/>
          <a:p>
            <a:fld id="{03FAA147-709F-493A-9A5E-4F6D6AACA546}" type="slidenum">
              <a:rPr lang="es-MX" smtClean="0"/>
              <a:pPr/>
              <a:t>2</a:t>
            </a:fld>
            <a:endParaRPr lang="es-MX"/>
          </a:p>
        </p:txBody>
      </p:sp>
    </p:spTree>
    <p:extLst>
      <p:ext uri="{BB962C8B-B14F-4D97-AF65-F5344CB8AC3E}">
        <p14:creationId xmlns:p14="http://schemas.microsoft.com/office/powerpoint/2010/main" val="1118928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2568173" y="201326"/>
            <a:ext cx="602983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3400">
                <a:solidFill>
                  <a:srgbClr val="000000"/>
                </a:solidFill>
                <a:latin typeface="Times New Roman" panose="02020603050405020304" pitchFamily="18" charset="0"/>
                <a:sym typeface="Times New Roman" panose="02020603050405020304" pitchFamily="18" charset="0"/>
              </a:defRPr>
            </a:lvl1pPr>
            <a:lvl2pPr marL="742950" indent="-285750">
              <a:defRPr sz="3400">
                <a:solidFill>
                  <a:srgbClr val="000000"/>
                </a:solidFill>
                <a:latin typeface="Times New Roman" panose="02020603050405020304" pitchFamily="18" charset="0"/>
                <a:sym typeface="Times New Roman" panose="02020603050405020304" pitchFamily="18" charset="0"/>
              </a:defRPr>
            </a:lvl2pPr>
            <a:lvl3pPr marL="1143000" indent="-228600">
              <a:defRPr sz="3400">
                <a:solidFill>
                  <a:srgbClr val="000000"/>
                </a:solidFill>
                <a:latin typeface="Times New Roman" panose="02020603050405020304" pitchFamily="18" charset="0"/>
                <a:sym typeface="Times New Roman" panose="02020603050405020304" pitchFamily="18" charset="0"/>
              </a:defRPr>
            </a:lvl3pPr>
            <a:lvl4pPr marL="1600200" indent="-228600">
              <a:defRPr sz="3400">
                <a:solidFill>
                  <a:srgbClr val="000000"/>
                </a:solidFill>
                <a:latin typeface="Times New Roman" panose="02020603050405020304" pitchFamily="18" charset="0"/>
                <a:sym typeface="Times New Roman" panose="02020603050405020304" pitchFamily="18" charset="0"/>
              </a:defRPr>
            </a:lvl4pPr>
            <a:lvl5pPr marL="2057400" indent="-228600">
              <a:defRPr sz="3400">
                <a:solidFill>
                  <a:srgbClr val="000000"/>
                </a:solidFill>
                <a:latin typeface="Times New Roman" panose="02020603050405020304" pitchFamily="18" charset="0"/>
                <a:sym typeface="Times New Roman" panose="02020603050405020304" pitchFamily="18" charset="0"/>
              </a:defRPr>
            </a:lvl5pPr>
            <a:lvl6pPr marL="2514600" indent="-228600" eaLnBrk="0" fontAlgn="base" hangingPunct="0">
              <a:spcBef>
                <a:spcPct val="0"/>
              </a:spcBef>
              <a:spcAft>
                <a:spcPct val="0"/>
              </a:spcAft>
              <a:defRPr sz="3400">
                <a:solidFill>
                  <a:srgbClr val="000000"/>
                </a:solidFill>
                <a:latin typeface="Times New Roman" panose="02020603050405020304" pitchFamily="18" charset="0"/>
                <a:sym typeface="Times New Roman" panose="02020603050405020304" pitchFamily="18" charset="0"/>
              </a:defRPr>
            </a:lvl6pPr>
            <a:lvl7pPr marL="2971800" indent="-228600" eaLnBrk="0" fontAlgn="base" hangingPunct="0">
              <a:spcBef>
                <a:spcPct val="0"/>
              </a:spcBef>
              <a:spcAft>
                <a:spcPct val="0"/>
              </a:spcAft>
              <a:defRPr sz="3400">
                <a:solidFill>
                  <a:srgbClr val="000000"/>
                </a:solidFill>
                <a:latin typeface="Times New Roman" panose="02020603050405020304" pitchFamily="18" charset="0"/>
                <a:sym typeface="Times New Roman" panose="02020603050405020304" pitchFamily="18" charset="0"/>
              </a:defRPr>
            </a:lvl7pPr>
            <a:lvl8pPr marL="3429000" indent="-228600" eaLnBrk="0" fontAlgn="base" hangingPunct="0">
              <a:spcBef>
                <a:spcPct val="0"/>
              </a:spcBef>
              <a:spcAft>
                <a:spcPct val="0"/>
              </a:spcAft>
              <a:defRPr sz="3400">
                <a:solidFill>
                  <a:srgbClr val="000000"/>
                </a:solidFill>
                <a:latin typeface="Times New Roman" panose="02020603050405020304" pitchFamily="18" charset="0"/>
                <a:sym typeface="Times New Roman" panose="02020603050405020304" pitchFamily="18" charset="0"/>
              </a:defRPr>
            </a:lvl8pPr>
            <a:lvl9pPr marL="3886200" indent="-228600" eaLnBrk="0" fontAlgn="base" hangingPunct="0">
              <a:spcBef>
                <a:spcPct val="0"/>
              </a:spcBef>
              <a:spcAft>
                <a:spcPct val="0"/>
              </a:spcAft>
              <a:defRPr sz="3400">
                <a:solidFill>
                  <a:srgbClr val="000000"/>
                </a:solidFill>
                <a:latin typeface="Times New Roman" panose="02020603050405020304" pitchFamily="18" charset="0"/>
                <a:sym typeface="Times New Roman" panose="02020603050405020304" pitchFamily="18" charset="0"/>
              </a:defRPr>
            </a:lvl9pPr>
          </a:lstStyle>
          <a:p>
            <a:pPr marL="0" indent="0" algn="r">
              <a:spcAft>
                <a:spcPts val="375"/>
              </a:spcAft>
              <a:buClr>
                <a:srgbClr val="C00000"/>
              </a:buClr>
            </a:pPr>
            <a:r>
              <a:rPr lang="es-MX" altLang="es-MX" sz="1500" b="1" dirty="0">
                <a:solidFill>
                  <a:schemeClr val="tx1"/>
                </a:solidFill>
                <a:latin typeface="Arial Narrow" panose="020B0604020202020204" pitchFamily="34" charset="0"/>
                <a:ea typeface="Calibri" panose="020F0502020204030204" pitchFamily="34" charset="0"/>
                <a:cs typeface="Arial Narrow" panose="020B0604020202020204" pitchFamily="34" charset="0"/>
              </a:rPr>
              <a:t>COMPARATIVO DE ASALTO A PASAJEROS</a:t>
            </a:r>
          </a:p>
        </p:txBody>
      </p:sp>
      <p:sp>
        <p:nvSpPr>
          <p:cNvPr id="23" name="Rectángulo 22">
            <a:extLst>
              <a:ext uri="{FF2B5EF4-FFF2-40B4-BE49-F238E27FC236}">
                <a16:creationId xmlns:a16="http://schemas.microsoft.com/office/drawing/2014/main" id="{44D8C002-8046-CA4F-9E93-D47B476C388A}"/>
              </a:ext>
            </a:extLst>
          </p:cNvPr>
          <p:cNvSpPr/>
          <p:nvPr/>
        </p:nvSpPr>
        <p:spPr>
          <a:xfrm>
            <a:off x="1674628" y="3921217"/>
            <a:ext cx="5805803" cy="738664"/>
          </a:xfrm>
          <a:prstGeom prst="rect">
            <a:avLst/>
          </a:prstGeom>
        </p:spPr>
        <p:txBody>
          <a:bodyPr wrap="square">
            <a:spAutoFit/>
          </a:bodyPr>
          <a:lstStyle/>
          <a:p>
            <a:pPr algn="just"/>
            <a:r>
              <a:rPr lang="es-MX" sz="1400" dirty="0">
                <a:solidFill>
                  <a:srgbClr val="000000"/>
                </a:solidFill>
                <a:latin typeface="Arial Narrow" panose="020B0604020202020204" pitchFamily="34" charset="0"/>
                <a:ea typeface="Calibri" panose="020F0502020204030204" pitchFamily="34" charset="0"/>
                <a:cs typeface="Arial Narrow" panose="020B0604020202020204" pitchFamily="34" charset="0"/>
              </a:rPr>
              <a:t>El primer trimestre presenta un aumento del +3% en Reportes de Asaltos a unidades, respecto al mismo periodo del año</a:t>
            </a:r>
            <a:r>
              <a:rPr lang="es-MX" sz="1400" dirty="0">
                <a:latin typeface="Arial Narrow" panose="020B0604020202020204" pitchFamily="34" charset="0"/>
                <a:ea typeface="Calibri" panose="020F0502020204030204" pitchFamily="34" charset="0"/>
                <a:cs typeface="Arial Narrow" panose="020B0604020202020204" pitchFamily="34" charset="0"/>
              </a:rPr>
              <a:t> </a:t>
            </a:r>
            <a:r>
              <a:rPr lang="es-MX" sz="1400" dirty="0">
                <a:solidFill>
                  <a:srgbClr val="000000"/>
                </a:solidFill>
                <a:latin typeface="Arial Narrow" panose="020B0604020202020204" pitchFamily="34" charset="0"/>
                <a:ea typeface="Calibri" panose="020F0502020204030204" pitchFamily="34" charset="0"/>
                <a:cs typeface="Arial Narrow" panose="020B0604020202020204" pitchFamily="34" charset="0"/>
              </a:rPr>
              <a:t>anterior.</a:t>
            </a:r>
            <a:r>
              <a:rPr lang="es-MX" sz="1400" dirty="0">
                <a:latin typeface="Arial Narrow" panose="020B0604020202020204" pitchFamily="34" charset="0"/>
                <a:cs typeface="Arial Narrow" panose="020B0604020202020204" pitchFamily="34" charset="0"/>
              </a:rPr>
              <a:t> Siendo el Estado de México, Puebla y Veracuz los Estados con mayor índice de Asaltos en carreras federales en 2019. </a:t>
            </a:r>
          </a:p>
        </p:txBody>
      </p:sp>
      <p:sp>
        <p:nvSpPr>
          <p:cNvPr id="15" name="Line 4">
            <a:extLst>
              <a:ext uri="{FF2B5EF4-FFF2-40B4-BE49-F238E27FC236}">
                <a16:creationId xmlns:a16="http://schemas.microsoft.com/office/drawing/2014/main" id="{F8CC4611-3EE5-AB49-84C7-0896CF8DE88B}"/>
              </a:ext>
            </a:extLst>
          </p:cNvPr>
          <p:cNvSpPr>
            <a:spLocks noChangeShapeType="1"/>
          </p:cNvSpPr>
          <p:nvPr/>
        </p:nvSpPr>
        <p:spPr bwMode="auto">
          <a:xfrm>
            <a:off x="3734103" y="531525"/>
            <a:ext cx="480060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s-MX" sz="1350"/>
          </a:p>
        </p:txBody>
      </p:sp>
      <p:pic>
        <p:nvPicPr>
          <p:cNvPr id="14" name="Imagen 13">
            <a:extLst>
              <a:ext uri="{FF2B5EF4-FFF2-40B4-BE49-F238E27FC236}">
                <a16:creationId xmlns:a16="http://schemas.microsoft.com/office/drawing/2014/main" id="{DD60ADA3-537E-3548-A03E-9019308AB2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4" y="49737"/>
            <a:ext cx="654637" cy="504021"/>
          </a:xfrm>
          <a:prstGeom prst="rect">
            <a:avLst/>
          </a:prstGeom>
        </p:spPr>
      </p:pic>
      <p:sp>
        <p:nvSpPr>
          <p:cNvPr id="3" name="Marcador de número de diapositiva 2">
            <a:extLst>
              <a:ext uri="{FF2B5EF4-FFF2-40B4-BE49-F238E27FC236}">
                <a16:creationId xmlns:a16="http://schemas.microsoft.com/office/drawing/2014/main" id="{621B3314-25D9-5F4A-8B41-D8032AC020B2}"/>
              </a:ext>
            </a:extLst>
          </p:cNvPr>
          <p:cNvSpPr>
            <a:spLocks noGrp="1"/>
          </p:cNvSpPr>
          <p:nvPr>
            <p:ph type="sldNum" sz="quarter" idx="12"/>
          </p:nvPr>
        </p:nvSpPr>
        <p:spPr/>
        <p:txBody>
          <a:bodyPr/>
          <a:lstStyle/>
          <a:p>
            <a:fld id="{03FAA147-709F-493A-9A5E-4F6D6AACA546}" type="slidenum">
              <a:rPr lang="es-MX" smtClean="0"/>
              <a:pPr/>
              <a:t>3</a:t>
            </a:fld>
            <a:endParaRPr lang="es-MX"/>
          </a:p>
        </p:txBody>
      </p:sp>
      <p:grpSp>
        <p:nvGrpSpPr>
          <p:cNvPr id="21" name="Grupo 20">
            <a:extLst>
              <a:ext uri="{FF2B5EF4-FFF2-40B4-BE49-F238E27FC236}">
                <a16:creationId xmlns:a16="http://schemas.microsoft.com/office/drawing/2014/main" id="{244EB885-59FC-AE4C-8471-34D8DA61BAF8}"/>
              </a:ext>
            </a:extLst>
          </p:cNvPr>
          <p:cNvGrpSpPr/>
          <p:nvPr/>
        </p:nvGrpSpPr>
        <p:grpSpPr>
          <a:xfrm>
            <a:off x="1817032" y="838639"/>
            <a:ext cx="5520651" cy="3179559"/>
            <a:chOff x="1817032" y="652659"/>
            <a:chExt cx="5520651" cy="3179559"/>
          </a:xfrm>
        </p:grpSpPr>
        <p:graphicFrame>
          <p:nvGraphicFramePr>
            <p:cNvPr id="24" name="Gráfico 23">
              <a:extLst>
                <a:ext uri="{FF2B5EF4-FFF2-40B4-BE49-F238E27FC236}">
                  <a16:creationId xmlns:a16="http://schemas.microsoft.com/office/drawing/2014/main" id="{740DE368-DC91-044A-B39F-5F95C21AAE5B}"/>
                </a:ext>
              </a:extLst>
            </p:cNvPr>
            <p:cNvGraphicFramePr>
              <a:graphicFrameLocks/>
            </p:cNvGraphicFramePr>
            <p:nvPr>
              <p:extLst>
                <p:ext uri="{D42A27DB-BD31-4B8C-83A1-F6EECF244321}">
                  <p14:modId xmlns:p14="http://schemas.microsoft.com/office/powerpoint/2010/main" val="1488164303"/>
                </p:ext>
              </p:extLst>
            </p:nvPr>
          </p:nvGraphicFramePr>
          <p:xfrm>
            <a:off x="1817032" y="652659"/>
            <a:ext cx="5520651" cy="3179559"/>
          </p:xfrm>
          <a:graphic>
            <a:graphicData uri="http://schemas.openxmlformats.org/drawingml/2006/chart">
              <c:chart xmlns:c="http://schemas.openxmlformats.org/drawingml/2006/chart" xmlns:r="http://schemas.openxmlformats.org/officeDocument/2006/relationships" r:id="rId4"/>
            </a:graphicData>
          </a:graphic>
        </p:graphicFrame>
        <p:sp>
          <p:nvSpPr>
            <p:cNvPr id="25" name="Abrir llave 24">
              <a:extLst>
                <a:ext uri="{FF2B5EF4-FFF2-40B4-BE49-F238E27FC236}">
                  <a16:creationId xmlns:a16="http://schemas.microsoft.com/office/drawing/2014/main" id="{D4EE94B3-4E83-F348-8458-52AF6A11225A}"/>
                </a:ext>
              </a:extLst>
            </p:cNvPr>
            <p:cNvSpPr/>
            <p:nvPr/>
          </p:nvSpPr>
          <p:spPr>
            <a:xfrm>
              <a:off x="4788380" y="1581150"/>
              <a:ext cx="202719" cy="1151425"/>
            </a:xfrm>
            <a:prstGeom prst="leftBrace">
              <a:avLst>
                <a:gd name="adj1" fmla="val 8333"/>
                <a:gd name="adj2" fmla="val 40123"/>
              </a:avLst>
            </a:prstGeom>
            <a:ln w="12700"/>
          </p:spPr>
          <p:style>
            <a:lnRef idx="1">
              <a:schemeClr val="accent1"/>
            </a:lnRef>
            <a:fillRef idx="0">
              <a:schemeClr val="accent1"/>
            </a:fillRef>
            <a:effectRef idx="0">
              <a:schemeClr val="accent1"/>
            </a:effectRef>
            <a:fontRef idx="minor">
              <a:schemeClr val="tx1"/>
            </a:fontRef>
          </p:style>
          <p:txBody>
            <a:bodyPr wrap="square">
              <a:noAutofit/>
            </a:bodyPr>
            <a:lstStyle/>
            <a:p>
              <a:endParaRPr lang="es-ES_tradnl">
                <a:latin typeface="Candara" panose="020E0502030303020204" pitchFamily="34" charset="0"/>
              </a:endParaRPr>
            </a:p>
          </p:txBody>
        </p:sp>
        <p:sp>
          <p:nvSpPr>
            <p:cNvPr id="26" name="Cuadro de texto 1">
              <a:extLst>
                <a:ext uri="{FF2B5EF4-FFF2-40B4-BE49-F238E27FC236}">
                  <a16:creationId xmlns:a16="http://schemas.microsoft.com/office/drawing/2014/main" id="{DC1467F9-FB1D-4949-A8A5-9E3DB0BDBBE9}"/>
                </a:ext>
              </a:extLst>
            </p:cNvPr>
            <p:cNvSpPr txBox="1"/>
            <p:nvPr/>
          </p:nvSpPr>
          <p:spPr>
            <a:xfrm>
              <a:off x="4122713" y="1908189"/>
              <a:ext cx="621676" cy="304269"/>
            </a:xfrm>
            <a:prstGeom prst="rect">
              <a:avLst/>
            </a:prstGeom>
          </p:spPr>
          <p:txBody>
            <a:bodyPr wrap="none" rtlCol="0"/>
            <a:lstStyle/>
            <a:p>
              <a:r>
                <a:rPr lang="es-ES_tradnl" sz="1100" b="1" dirty="0">
                  <a:solidFill>
                    <a:srgbClr val="FF0000"/>
                  </a:solidFill>
                  <a:latin typeface="Arial Narrow" panose="020B0604020202020204" pitchFamily="34" charset="0"/>
                  <a:ea typeface="Calibri" panose="020F0502020204030204" pitchFamily="34" charset="0"/>
                  <a:cs typeface="Arial Narrow" panose="020B0604020202020204" pitchFamily="34" charset="0"/>
                </a:rPr>
                <a:t>+323%</a:t>
              </a:r>
              <a:endParaRPr lang="es-MX" sz="1200" b="1" dirty="0">
                <a:latin typeface="Arial Narrow" panose="020B0604020202020204" pitchFamily="34" charset="0"/>
                <a:ea typeface="Calibri" panose="020F0502020204030204" pitchFamily="34" charset="0"/>
                <a:cs typeface="Arial Narrow" panose="020B0604020202020204" pitchFamily="34" charset="0"/>
              </a:endParaRPr>
            </a:p>
          </p:txBody>
        </p:sp>
        <p:sp>
          <p:nvSpPr>
            <p:cNvPr id="27" name="Rectángulo 26">
              <a:extLst>
                <a:ext uri="{FF2B5EF4-FFF2-40B4-BE49-F238E27FC236}">
                  <a16:creationId xmlns:a16="http://schemas.microsoft.com/office/drawing/2014/main" id="{31B5099F-BF29-F540-8347-E1E5B925B935}"/>
                </a:ext>
              </a:extLst>
            </p:cNvPr>
            <p:cNvSpPr/>
            <p:nvPr/>
          </p:nvSpPr>
          <p:spPr>
            <a:xfrm>
              <a:off x="5637447" y="2925403"/>
              <a:ext cx="382965" cy="303997"/>
            </a:xfrm>
            <a:prstGeom prst="rect">
              <a:avLst/>
            </a:prstGeom>
            <a:ln w="19050">
              <a:solidFill>
                <a:srgbClr val="01189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_tradnl">
                <a:latin typeface="Candara" panose="020E0502030303020204" pitchFamily="34" charset="0"/>
              </a:endParaRPr>
            </a:p>
          </p:txBody>
        </p:sp>
        <p:sp>
          <p:nvSpPr>
            <p:cNvPr id="28" name="Cuadro de texto 12">
              <a:extLst>
                <a:ext uri="{FF2B5EF4-FFF2-40B4-BE49-F238E27FC236}">
                  <a16:creationId xmlns:a16="http://schemas.microsoft.com/office/drawing/2014/main" id="{055FEE92-257B-7844-B493-6C3EFFCA90D0}"/>
                </a:ext>
              </a:extLst>
            </p:cNvPr>
            <p:cNvSpPr txBox="1"/>
            <p:nvPr/>
          </p:nvSpPr>
          <p:spPr>
            <a:xfrm>
              <a:off x="5611666" y="2694475"/>
              <a:ext cx="418626" cy="27897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s-ES" sz="1100" b="1" dirty="0">
                  <a:solidFill>
                    <a:srgbClr val="000000"/>
                  </a:solidFill>
                  <a:latin typeface="Arial Narrow" panose="020B0604020202020204" pitchFamily="34" charset="0"/>
                  <a:ea typeface="Calibri" panose="020F0502020204030204" pitchFamily="34" charset="0"/>
                  <a:cs typeface="Arial Narrow" panose="020B0604020202020204" pitchFamily="34" charset="0"/>
                </a:rPr>
                <a:t>221</a:t>
              </a:r>
              <a:endParaRPr lang="es-MX" sz="1400" b="1" dirty="0">
                <a:latin typeface="Arial Narrow" panose="020B0604020202020204" pitchFamily="34" charset="0"/>
                <a:ea typeface="Calibri" panose="020F0502020204030204" pitchFamily="34" charset="0"/>
                <a:cs typeface="Arial Narrow" panose="020B0604020202020204" pitchFamily="34" charset="0"/>
              </a:endParaRPr>
            </a:p>
          </p:txBody>
        </p:sp>
        <p:sp>
          <p:nvSpPr>
            <p:cNvPr id="29" name="Cuadro de texto 21">
              <a:extLst>
                <a:ext uri="{FF2B5EF4-FFF2-40B4-BE49-F238E27FC236}">
                  <a16:creationId xmlns:a16="http://schemas.microsoft.com/office/drawing/2014/main" id="{4344AEB1-14CF-EE49-AF0C-02C23BD84368}"/>
                </a:ext>
              </a:extLst>
            </p:cNvPr>
            <p:cNvSpPr txBox="1"/>
            <p:nvPr/>
          </p:nvSpPr>
          <p:spPr>
            <a:xfrm>
              <a:off x="5945845" y="2978299"/>
              <a:ext cx="472350" cy="2789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s-ES" sz="1000" b="1" dirty="0">
                  <a:solidFill>
                    <a:srgbClr val="FF0000"/>
                  </a:solidFill>
                  <a:latin typeface="Arial Narrow" panose="020B0604020202020204" pitchFamily="34" charset="0"/>
                  <a:ea typeface="Calibri" panose="020F0502020204030204" pitchFamily="34" charset="0"/>
                  <a:cs typeface="Arial Narrow" panose="020B0604020202020204" pitchFamily="34" charset="0"/>
                </a:rPr>
                <a:t>+ 3%</a:t>
              </a:r>
              <a:endParaRPr lang="es-MX" b="1" dirty="0">
                <a:latin typeface="Arial Narrow" panose="020B0604020202020204" pitchFamily="34" charset="0"/>
                <a:ea typeface="Calibri" panose="020F0502020204030204" pitchFamily="34" charset="0"/>
                <a:cs typeface="Arial Narrow" panose="020B0604020202020204" pitchFamily="34" charset="0"/>
              </a:endParaRPr>
            </a:p>
          </p:txBody>
        </p:sp>
        <p:sp>
          <p:nvSpPr>
            <p:cNvPr id="30" name="Abrir llave 29">
              <a:extLst>
                <a:ext uri="{FF2B5EF4-FFF2-40B4-BE49-F238E27FC236}">
                  <a16:creationId xmlns:a16="http://schemas.microsoft.com/office/drawing/2014/main" id="{5F685DF8-CCE9-8A47-B817-AE916B9C233A}"/>
                </a:ext>
              </a:extLst>
            </p:cNvPr>
            <p:cNvSpPr/>
            <p:nvPr/>
          </p:nvSpPr>
          <p:spPr>
            <a:xfrm>
              <a:off x="6292789" y="2887785"/>
              <a:ext cx="125406" cy="350467"/>
            </a:xfrm>
            <a:prstGeom prst="leftBrace">
              <a:avLst>
                <a:gd name="adj1" fmla="val 0"/>
                <a:gd name="adj2" fmla="val 50000"/>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grpSp>
      <p:sp>
        <p:nvSpPr>
          <p:cNvPr id="2" name="CuadroTexto 1">
            <a:extLst>
              <a:ext uri="{FF2B5EF4-FFF2-40B4-BE49-F238E27FC236}">
                <a16:creationId xmlns:a16="http://schemas.microsoft.com/office/drawing/2014/main" id="{38791389-24B0-6048-B39C-CB75CB5947E5}"/>
              </a:ext>
            </a:extLst>
          </p:cNvPr>
          <p:cNvSpPr txBox="1"/>
          <p:nvPr/>
        </p:nvSpPr>
        <p:spPr>
          <a:xfrm>
            <a:off x="2697338" y="570753"/>
            <a:ext cx="3719288" cy="369332"/>
          </a:xfrm>
          <a:prstGeom prst="rect">
            <a:avLst/>
          </a:prstGeom>
          <a:noFill/>
        </p:spPr>
        <p:txBody>
          <a:bodyPr wrap="none" rtlCol="0">
            <a:spAutoFit/>
          </a:bodyPr>
          <a:lstStyle/>
          <a:p>
            <a:r>
              <a:rPr lang="es-MX" b="1" u="sng" dirty="0">
                <a:latin typeface="Arial Narrow" panose="020B0604020202020204" pitchFamily="34" charset="0"/>
                <a:cs typeface="Arial Narrow" panose="020B0604020202020204" pitchFamily="34" charset="0"/>
              </a:rPr>
              <a:t>Fortalecer la red de vigilancia carretera</a:t>
            </a:r>
          </a:p>
        </p:txBody>
      </p:sp>
    </p:spTree>
    <p:extLst>
      <p:ext uri="{BB962C8B-B14F-4D97-AF65-F5344CB8AC3E}">
        <p14:creationId xmlns:p14="http://schemas.microsoft.com/office/powerpoint/2010/main" val="3653819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2417202" y="207696"/>
            <a:ext cx="618080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3400">
                <a:solidFill>
                  <a:srgbClr val="000000"/>
                </a:solidFill>
                <a:latin typeface="Times New Roman" panose="02020603050405020304" pitchFamily="18" charset="0"/>
                <a:sym typeface="Times New Roman" panose="02020603050405020304" pitchFamily="18" charset="0"/>
              </a:defRPr>
            </a:lvl1pPr>
            <a:lvl2pPr marL="742950" indent="-285750">
              <a:defRPr sz="3400">
                <a:solidFill>
                  <a:srgbClr val="000000"/>
                </a:solidFill>
                <a:latin typeface="Times New Roman" panose="02020603050405020304" pitchFamily="18" charset="0"/>
                <a:sym typeface="Times New Roman" panose="02020603050405020304" pitchFamily="18" charset="0"/>
              </a:defRPr>
            </a:lvl2pPr>
            <a:lvl3pPr marL="1143000" indent="-228600">
              <a:defRPr sz="3400">
                <a:solidFill>
                  <a:srgbClr val="000000"/>
                </a:solidFill>
                <a:latin typeface="Times New Roman" panose="02020603050405020304" pitchFamily="18" charset="0"/>
                <a:sym typeface="Times New Roman" panose="02020603050405020304" pitchFamily="18" charset="0"/>
              </a:defRPr>
            </a:lvl3pPr>
            <a:lvl4pPr marL="1600200" indent="-228600">
              <a:defRPr sz="3400">
                <a:solidFill>
                  <a:srgbClr val="000000"/>
                </a:solidFill>
                <a:latin typeface="Times New Roman" panose="02020603050405020304" pitchFamily="18" charset="0"/>
                <a:sym typeface="Times New Roman" panose="02020603050405020304" pitchFamily="18" charset="0"/>
              </a:defRPr>
            </a:lvl4pPr>
            <a:lvl5pPr marL="2057400" indent="-228600">
              <a:defRPr sz="3400">
                <a:solidFill>
                  <a:srgbClr val="000000"/>
                </a:solidFill>
                <a:latin typeface="Times New Roman" panose="02020603050405020304" pitchFamily="18" charset="0"/>
                <a:sym typeface="Times New Roman" panose="02020603050405020304" pitchFamily="18" charset="0"/>
              </a:defRPr>
            </a:lvl5pPr>
            <a:lvl6pPr marL="2514600" indent="-228600" eaLnBrk="0" fontAlgn="base" hangingPunct="0">
              <a:spcBef>
                <a:spcPct val="0"/>
              </a:spcBef>
              <a:spcAft>
                <a:spcPct val="0"/>
              </a:spcAft>
              <a:defRPr sz="3400">
                <a:solidFill>
                  <a:srgbClr val="000000"/>
                </a:solidFill>
                <a:latin typeface="Times New Roman" panose="02020603050405020304" pitchFamily="18" charset="0"/>
                <a:sym typeface="Times New Roman" panose="02020603050405020304" pitchFamily="18" charset="0"/>
              </a:defRPr>
            </a:lvl6pPr>
            <a:lvl7pPr marL="2971800" indent="-228600" eaLnBrk="0" fontAlgn="base" hangingPunct="0">
              <a:spcBef>
                <a:spcPct val="0"/>
              </a:spcBef>
              <a:spcAft>
                <a:spcPct val="0"/>
              </a:spcAft>
              <a:defRPr sz="3400">
                <a:solidFill>
                  <a:srgbClr val="000000"/>
                </a:solidFill>
                <a:latin typeface="Times New Roman" panose="02020603050405020304" pitchFamily="18" charset="0"/>
                <a:sym typeface="Times New Roman" panose="02020603050405020304" pitchFamily="18" charset="0"/>
              </a:defRPr>
            </a:lvl7pPr>
            <a:lvl8pPr marL="3429000" indent="-228600" eaLnBrk="0" fontAlgn="base" hangingPunct="0">
              <a:spcBef>
                <a:spcPct val="0"/>
              </a:spcBef>
              <a:spcAft>
                <a:spcPct val="0"/>
              </a:spcAft>
              <a:defRPr sz="3400">
                <a:solidFill>
                  <a:srgbClr val="000000"/>
                </a:solidFill>
                <a:latin typeface="Times New Roman" panose="02020603050405020304" pitchFamily="18" charset="0"/>
                <a:sym typeface="Times New Roman" panose="02020603050405020304" pitchFamily="18" charset="0"/>
              </a:defRPr>
            </a:lvl8pPr>
            <a:lvl9pPr marL="3886200" indent="-228600" eaLnBrk="0" fontAlgn="base" hangingPunct="0">
              <a:spcBef>
                <a:spcPct val="0"/>
              </a:spcBef>
              <a:spcAft>
                <a:spcPct val="0"/>
              </a:spcAft>
              <a:defRPr sz="3400">
                <a:solidFill>
                  <a:srgbClr val="000000"/>
                </a:solidFill>
                <a:latin typeface="Times New Roman" panose="02020603050405020304" pitchFamily="18" charset="0"/>
                <a:sym typeface="Times New Roman" panose="02020603050405020304" pitchFamily="18" charset="0"/>
              </a:defRPr>
            </a:lvl9pPr>
          </a:lstStyle>
          <a:p>
            <a:pPr marL="0" indent="0" algn="r">
              <a:spcAft>
                <a:spcPts val="375"/>
              </a:spcAft>
              <a:buClr>
                <a:srgbClr val="C00000"/>
              </a:buClr>
            </a:pPr>
            <a:r>
              <a:rPr lang="es-MX" altLang="es-MX" sz="1500" b="1" dirty="0">
                <a:solidFill>
                  <a:schemeClr val="tx1"/>
                </a:solidFill>
                <a:latin typeface="Arial Narrow" panose="020B0604020202020204" pitchFamily="34" charset="0"/>
                <a:ea typeface="Calibri" panose="020F0502020204030204" pitchFamily="34" charset="0"/>
                <a:cs typeface="Arial Narrow" panose="020B0604020202020204" pitchFamily="34" charset="0"/>
              </a:rPr>
              <a:t>COMPARATIVO DE UNIDADES SECUESTRADAS</a:t>
            </a:r>
          </a:p>
        </p:txBody>
      </p:sp>
      <p:sp>
        <p:nvSpPr>
          <p:cNvPr id="10" name="Line 4">
            <a:extLst>
              <a:ext uri="{FF2B5EF4-FFF2-40B4-BE49-F238E27FC236}">
                <a16:creationId xmlns:a16="http://schemas.microsoft.com/office/drawing/2014/main" id="{1CD05859-44B8-354C-A314-1B32D49340FB}"/>
              </a:ext>
            </a:extLst>
          </p:cNvPr>
          <p:cNvSpPr>
            <a:spLocks noChangeShapeType="1"/>
          </p:cNvSpPr>
          <p:nvPr/>
        </p:nvSpPr>
        <p:spPr bwMode="auto">
          <a:xfrm>
            <a:off x="3734103" y="531525"/>
            <a:ext cx="480060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s-MX" sz="1350"/>
          </a:p>
        </p:txBody>
      </p:sp>
      <p:pic>
        <p:nvPicPr>
          <p:cNvPr id="9" name="Imagen 8">
            <a:extLst>
              <a:ext uri="{FF2B5EF4-FFF2-40B4-BE49-F238E27FC236}">
                <a16:creationId xmlns:a16="http://schemas.microsoft.com/office/drawing/2014/main" id="{37C16C76-F10B-2944-B194-48F5168470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4" y="49737"/>
            <a:ext cx="654637" cy="504021"/>
          </a:xfrm>
          <a:prstGeom prst="rect">
            <a:avLst/>
          </a:prstGeom>
        </p:spPr>
      </p:pic>
      <p:sp>
        <p:nvSpPr>
          <p:cNvPr id="3" name="Marcador de número de diapositiva 2">
            <a:extLst>
              <a:ext uri="{FF2B5EF4-FFF2-40B4-BE49-F238E27FC236}">
                <a16:creationId xmlns:a16="http://schemas.microsoft.com/office/drawing/2014/main" id="{A427543B-BFE6-4A41-968C-C1F75DE95523}"/>
              </a:ext>
            </a:extLst>
          </p:cNvPr>
          <p:cNvSpPr>
            <a:spLocks noGrp="1"/>
          </p:cNvSpPr>
          <p:nvPr>
            <p:ph type="sldNum" sz="quarter" idx="12"/>
          </p:nvPr>
        </p:nvSpPr>
        <p:spPr/>
        <p:txBody>
          <a:bodyPr/>
          <a:lstStyle/>
          <a:p>
            <a:fld id="{03FAA147-709F-493A-9A5E-4F6D6AACA546}" type="slidenum">
              <a:rPr lang="es-MX" smtClean="0"/>
              <a:pPr/>
              <a:t>4</a:t>
            </a:fld>
            <a:endParaRPr lang="es-MX"/>
          </a:p>
        </p:txBody>
      </p:sp>
      <p:grpSp>
        <p:nvGrpSpPr>
          <p:cNvPr id="4" name="Grupo 3">
            <a:extLst>
              <a:ext uri="{FF2B5EF4-FFF2-40B4-BE49-F238E27FC236}">
                <a16:creationId xmlns:a16="http://schemas.microsoft.com/office/drawing/2014/main" id="{004CB8C3-3D0D-4C45-8453-994AB3BFB113}"/>
              </a:ext>
            </a:extLst>
          </p:cNvPr>
          <p:cNvGrpSpPr/>
          <p:nvPr/>
        </p:nvGrpSpPr>
        <p:grpSpPr>
          <a:xfrm>
            <a:off x="1693628" y="1055270"/>
            <a:ext cx="5764696" cy="3364971"/>
            <a:chOff x="1693629" y="642485"/>
            <a:chExt cx="5764696" cy="3364971"/>
          </a:xfrm>
        </p:grpSpPr>
        <p:graphicFrame>
          <p:nvGraphicFramePr>
            <p:cNvPr id="13" name="Gráfico 12">
              <a:extLst>
                <a:ext uri="{FF2B5EF4-FFF2-40B4-BE49-F238E27FC236}">
                  <a16:creationId xmlns:a16="http://schemas.microsoft.com/office/drawing/2014/main" id="{A27F658B-5BC6-9541-AFB5-3F24A3CC3646}"/>
                </a:ext>
              </a:extLst>
            </p:cNvPr>
            <p:cNvGraphicFramePr>
              <a:graphicFrameLocks/>
            </p:cNvGraphicFramePr>
            <p:nvPr>
              <p:extLst/>
            </p:nvPr>
          </p:nvGraphicFramePr>
          <p:xfrm>
            <a:off x="1693629" y="642485"/>
            <a:ext cx="5764696" cy="3364971"/>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ángulo 15">
              <a:extLst>
                <a:ext uri="{FF2B5EF4-FFF2-40B4-BE49-F238E27FC236}">
                  <a16:creationId xmlns:a16="http://schemas.microsoft.com/office/drawing/2014/main" id="{39762872-BC14-F549-AE9B-CC179E172EEC}"/>
                </a:ext>
              </a:extLst>
            </p:cNvPr>
            <p:cNvSpPr/>
            <p:nvPr/>
          </p:nvSpPr>
          <p:spPr>
            <a:xfrm>
              <a:off x="5744989" y="2679684"/>
              <a:ext cx="234669" cy="384741"/>
            </a:xfrm>
            <a:prstGeom prst="rect">
              <a:avLst/>
            </a:prstGeom>
            <a:ln>
              <a:solidFill>
                <a:srgbClr val="0118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Candara" panose="020E0502030303020204" pitchFamily="34" charset="0"/>
              </a:endParaRPr>
            </a:p>
          </p:txBody>
        </p:sp>
        <p:sp>
          <p:nvSpPr>
            <p:cNvPr id="17" name="CuadroTexto 16">
              <a:extLst>
                <a:ext uri="{FF2B5EF4-FFF2-40B4-BE49-F238E27FC236}">
                  <a16:creationId xmlns:a16="http://schemas.microsoft.com/office/drawing/2014/main" id="{707C9585-7597-094E-9433-DE464A6E71B2}"/>
                </a:ext>
              </a:extLst>
            </p:cNvPr>
            <p:cNvSpPr txBox="1"/>
            <p:nvPr/>
          </p:nvSpPr>
          <p:spPr>
            <a:xfrm>
              <a:off x="5661328" y="2468645"/>
              <a:ext cx="525342" cy="253916"/>
            </a:xfrm>
            <a:prstGeom prst="rect">
              <a:avLst/>
            </a:prstGeom>
            <a:noFill/>
          </p:spPr>
          <p:txBody>
            <a:bodyPr wrap="square" rtlCol="0">
              <a:spAutoFit/>
            </a:bodyPr>
            <a:lstStyle/>
            <a:p>
              <a:r>
                <a:rPr lang="es-MX" sz="1050" b="1" dirty="0">
                  <a:latin typeface="Arial Narrow" panose="020B0604020202020204" pitchFamily="34" charset="0"/>
                  <a:cs typeface="Arial Narrow" panose="020B0604020202020204" pitchFamily="34" charset="0"/>
                </a:rPr>
                <a:t>4,035</a:t>
              </a:r>
            </a:p>
          </p:txBody>
        </p:sp>
      </p:grpSp>
      <p:sp>
        <p:nvSpPr>
          <p:cNvPr id="2" name="CuadroTexto 1">
            <a:extLst>
              <a:ext uri="{FF2B5EF4-FFF2-40B4-BE49-F238E27FC236}">
                <a16:creationId xmlns:a16="http://schemas.microsoft.com/office/drawing/2014/main" id="{27D29AE4-E21C-B34F-8451-216901E8833D}"/>
              </a:ext>
            </a:extLst>
          </p:cNvPr>
          <p:cNvSpPr txBox="1"/>
          <p:nvPr/>
        </p:nvSpPr>
        <p:spPr>
          <a:xfrm>
            <a:off x="1324979" y="4290278"/>
            <a:ext cx="6501993" cy="276999"/>
          </a:xfrm>
          <a:prstGeom prst="rect">
            <a:avLst/>
          </a:prstGeom>
          <a:noFill/>
        </p:spPr>
        <p:txBody>
          <a:bodyPr wrap="square" rtlCol="0">
            <a:spAutoFit/>
          </a:bodyPr>
          <a:lstStyle/>
          <a:p>
            <a:pPr lvl="0" algn="just" defTabSz="914400">
              <a:defRPr/>
            </a:pPr>
            <a:r>
              <a:rPr lang="es-MX" sz="1200" dirty="0">
                <a:solidFill>
                  <a:srgbClr val="000000"/>
                </a:solidFill>
                <a:latin typeface="Arial Narrow" panose="020B0604020202020204" pitchFamily="34" charset="0"/>
                <a:ea typeface="Calibri" panose="020F0502020204030204" pitchFamily="34" charset="0"/>
                <a:cs typeface="Arial Narrow" panose="020B0604020202020204" pitchFamily="34" charset="0"/>
              </a:rPr>
              <a:t>El primer cuatrimestre presenta una variación de </a:t>
            </a:r>
            <a:r>
              <a:rPr lang="es-MX" sz="1200" b="1" dirty="0">
                <a:solidFill>
                  <a:srgbClr val="000000"/>
                </a:solidFill>
                <a:latin typeface="Arial Narrow" panose="020B0604020202020204" pitchFamily="34" charset="0"/>
                <a:ea typeface="Calibri" panose="020F0502020204030204" pitchFamily="34" charset="0"/>
                <a:cs typeface="Arial Narrow" panose="020B0604020202020204" pitchFamily="34" charset="0"/>
              </a:rPr>
              <a:t>+302% </a:t>
            </a:r>
            <a:r>
              <a:rPr lang="es-MX" sz="1200" dirty="0">
                <a:solidFill>
                  <a:srgbClr val="000000"/>
                </a:solidFill>
                <a:latin typeface="Arial Narrow" panose="020B0604020202020204" pitchFamily="34" charset="0"/>
                <a:ea typeface="Calibri" panose="020F0502020204030204" pitchFamily="34" charset="0"/>
                <a:cs typeface="Arial Narrow" panose="020B0604020202020204" pitchFamily="34" charset="0"/>
              </a:rPr>
              <a:t>días tomados con respecto al mismo periodo de 2018. </a:t>
            </a:r>
          </a:p>
        </p:txBody>
      </p:sp>
      <p:sp>
        <p:nvSpPr>
          <p:cNvPr id="11" name="CuadroTexto 10">
            <a:extLst>
              <a:ext uri="{FF2B5EF4-FFF2-40B4-BE49-F238E27FC236}">
                <a16:creationId xmlns:a16="http://schemas.microsoft.com/office/drawing/2014/main" id="{4D91AD57-7020-1741-BE06-40999224A919}"/>
              </a:ext>
            </a:extLst>
          </p:cNvPr>
          <p:cNvSpPr txBox="1"/>
          <p:nvPr/>
        </p:nvSpPr>
        <p:spPr>
          <a:xfrm>
            <a:off x="2697338" y="570753"/>
            <a:ext cx="3719288" cy="369332"/>
          </a:xfrm>
          <a:prstGeom prst="rect">
            <a:avLst/>
          </a:prstGeom>
          <a:noFill/>
        </p:spPr>
        <p:txBody>
          <a:bodyPr wrap="none" rtlCol="0">
            <a:spAutoFit/>
          </a:bodyPr>
          <a:lstStyle/>
          <a:p>
            <a:r>
              <a:rPr lang="es-MX" b="1" u="sng" dirty="0">
                <a:latin typeface="Arial Narrow" panose="020B0604020202020204" pitchFamily="34" charset="0"/>
                <a:cs typeface="Arial Narrow" panose="020B0604020202020204" pitchFamily="34" charset="0"/>
              </a:rPr>
              <a:t>Fortalecer la red de vigilancia carretera</a:t>
            </a:r>
          </a:p>
        </p:txBody>
      </p:sp>
    </p:spTree>
    <p:extLst>
      <p:ext uri="{BB962C8B-B14F-4D97-AF65-F5344CB8AC3E}">
        <p14:creationId xmlns:p14="http://schemas.microsoft.com/office/powerpoint/2010/main" val="4173518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2653788" y="203299"/>
            <a:ext cx="595125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3400">
                <a:solidFill>
                  <a:srgbClr val="000000"/>
                </a:solidFill>
                <a:latin typeface="Times New Roman" panose="02020603050405020304" pitchFamily="18" charset="0"/>
                <a:sym typeface="Times New Roman" panose="02020603050405020304" pitchFamily="18" charset="0"/>
              </a:defRPr>
            </a:lvl1pPr>
            <a:lvl2pPr marL="742950" indent="-285750">
              <a:defRPr sz="3400">
                <a:solidFill>
                  <a:srgbClr val="000000"/>
                </a:solidFill>
                <a:latin typeface="Times New Roman" panose="02020603050405020304" pitchFamily="18" charset="0"/>
                <a:sym typeface="Times New Roman" panose="02020603050405020304" pitchFamily="18" charset="0"/>
              </a:defRPr>
            </a:lvl2pPr>
            <a:lvl3pPr marL="1143000" indent="-228600">
              <a:defRPr sz="3400">
                <a:solidFill>
                  <a:srgbClr val="000000"/>
                </a:solidFill>
                <a:latin typeface="Times New Roman" panose="02020603050405020304" pitchFamily="18" charset="0"/>
                <a:sym typeface="Times New Roman" panose="02020603050405020304" pitchFamily="18" charset="0"/>
              </a:defRPr>
            </a:lvl3pPr>
            <a:lvl4pPr marL="1600200" indent="-228600">
              <a:defRPr sz="3400">
                <a:solidFill>
                  <a:srgbClr val="000000"/>
                </a:solidFill>
                <a:latin typeface="Times New Roman" panose="02020603050405020304" pitchFamily="18" charset="0"/>
                <a:sym typeface="Times New Roman" panose="02020603050405020304" pitchFamily="18" charset="0"/>
              </a:defRPr>
            </a:lvl4pPr>
            <a:lvl5pPr marL="2057400" indent="-228600">
              <a:defRPr sz="3400">
                <a:solidFill>
                  <a:srgbClr val="000000"/>
                </a:solidFill>
                <a:latin typeface="Times New Roman" panose="02020603050405020304" pitchFamily="18" charset="0"/>
                <a:sym typeface="Times New Roman" panose="02020603050405020304" pitchFamily="18" charset="0"/>
              </a:defRPr>
            </a:lvl5pPr>
            <a:lvl6pPr marL="2514600" indent="-228600" eaLnBrk="0" fontAlgn="base" hangingPunct="0">
              <a:spcBef>
                <a:spcPct val="0"/>
              </a:spcBef>
              <a:spcAft>
                <a:spcPct val="0"/>
              </a:spcAft>
              <a:defRPr sz="3400">
                <a:solidFill>
                  <a:srgbClr val="000000"/>
                </a:solidFill>
                <a:latin typeface="Times New Roman" panose="02020603050405020304" pitchFamily="18" charset="0"/>
                <a:sym typeface="Times New Roman" panose="02020603050405020304" pitchFamily="18" charset="0"/>
              </a:defRPr>
            </a:lvl6pPr>
            <a:lvl7pPr marL="2971800" indent="-228600" eaLnBrk="0" fontAlgn="base" hangingPunct="0">
              <a:spcBef>
                <a:spcPct val="0"/>
              </a:spcBef>
              <a:spcAft>
                <a:spcPct val="0"/>
              </a:spcAft>
              <a:defRPr sz="3400">
                <a:solidFill>
                  <a:srgbClr val="000000"/>
                </a:solidFill>
                <a:latin typeface="Times New Roman" panose="02020603050405020304" pitchFamily="18" charset="0"/>
                <a:sym typeface="Times New Roman" panose="02020603050405020304" pitchFamily="18" charset="0"/>
              </a:defRPr>
            </a:lvl7pPr>
            <a:lvl8pPr marL="3429000" indent="-228600" eaLnBrk="0" fontAlgn="base" hangingPunct="0">
              <a:spcBef>
                <a:spcPct val="0"/>
              </a:spcBef>
              <a:spcAft>
                <a:spcPct val="0"/>
              </a:spcAft>
              <a:defRPr sz="3400">
                <a:solidFill>
                  <a:srgbClr val="000000"/>
                </a:solidFill>
                <a:latin typeface="Times New Roman" panose="02020603050405020304" pitchFamily="18" charset="0"/>
                <a:sym typeface="Times New Roman" panose="02020603050405020304" pitchFamily="18" charset="0"/>
              </a:defRPr>
            </a:lvl8pPr>
            <a:lvl9pPr marL="3886200" indent="-228600" eaLnBrk="0" fontAlgn="base" hangingPunct="0">
              <a:spcBef>
                <a:spcPct val="0"/>
              </a:spcBef>
              <a:spcAft>
                <a:spcPct val="0"/>
              </a:spcAft>
              <a:defRPr sz="3400">
                <a:solidFill>
                  <a:srgbClr val="000000"/>
                </a:solidFill>
                <a:latin typeface="Times New Roman" panose="02020603050405020304" pitchFamily="18" charset="0"/>
                <a:sym typeface="Times New Roman" panose="02020603050405020304" pitchFamily="18" charset="0"/>
              </a:defRPr>
            </a:lvl9pPr>
          </a:lstStyle>
          <a:p>
            <a:pPr marL="0" indent="0" algn="r">
              <a:spcAft>
                <a:spcPts val="375"/>
              </a:spcAft>
              <a:buClr>
                <a:srgbClr val="C00000"/>
              </a:buClr>
            </a:pPr>
            <a:r>
              <a:rPr lang="es-MX" altLang="es-MX" sz="1500" b="1" dirty="0">
                <a:solidFill>
                  <a:schemeClr val="tx1"/>
                </a:solidFill>
                <a:latin typeface="Arial Narrow" panose="020B0604020202020204" pitchFamily="34" charset="0"/>
                <a:ea typeface="Calibri" panose="020F0502020204030204" pitchFamily="34" charset="0"/>
                <a:cs typeface="Arial Narrow" panose="020B0604020202020204" pitchFamily="34" charset="0"/>
              </a:rPr>
              <a:t>COMPARATIVO DE PUNTOS NEGROS</a:t>
            </a:r>
          </a:p>
        </p:txBody>
      </p:sp>
      <p:sp>
        <p:nvSpPr>
          <p:cNvPr id="22" name="Rectángulo 21">
            <a:extLst>
              <a:ext uri="{FF2B5EF4-FFF2-40B4-BE49-F238E27FC236}">
                <a16:creationId xmlns:a16="http://schemas.microsoft.com/office/drawing/2014/main" id="{3AC0CDE9-5303-2C4B-B30B-D3001C8DD50C}"/>
              </a:ext>
            </a:extLst>
          </p:cNvPr>
          <p:cNvSpPr/>
          <p:nvPr/>
        </p:nvSpPr>
        <p:spPr>
          <a:xfrm>
            <a:off x="1544525" y="4119143"/>
            <a:ext cx="6086752" cy="461665"/>
          </a:xfrm>
          <a:prstGeom prst="rect">
            <a:avLst/>
          </a:prstGeom>
        </p:spPr>
        <p:txBody>
          <a:bodyPr wrap="square">
            <a:spAutoFit/>
          </a:bodyPr>
          <a:lstStyle/>
          <a:p>
            <a:r>
              <a:rPr lang="es-MX" sz="1200" dirty="0">
                <a:solidFill>
                  <a:srgbClr val="000000"/>
                </a:solidFill>
                <a:latin typeface="Arial Narrow" panose="020B0604020202020204" pitchFamily="34" charset="0"/>
                <a:ea typeface="Calibri" panose="020F0502020204030204" pitchFamily="34" charset="0"/>
                <a:cs typeface="Arial Narrow" panose="020B0604020202020204" pitchFamily="34" charset="0"/>
              </a:rPr>
              <a:t>En el reporte de Octubre a Enero del 2018 hubo 234 reportes; por lo que este año tenemos </a:t>
            </a:r>
            <a:r>
              <a:rPr lang="es-MX" sz="1200" u="sng" dirty="0">
                <a:solidFill>
                  <a:srgbClr val="000000"/>
                </a:solidFill>
                <a:latin typeface="Arial Narrow" panose="020B0604020202020204" pitchFamily="34" charset="0"/>
                <a:ea typeface="Calibri" panose="020F0502020204030204" pitchFamily="34" charset="0"/>
                <a:cs typeface="Arial Narrow" panose="020B0604020202020204" pitchFamily="34" charset="0"/>
              </a:rPr>
              <a:t>10%</a:t>
            </a:r>
            <a:r>
              <a:rPr lang="es-MX" sz="1200" dirty="0">
                <a:solidFill>
                  <a:srgbClr val="000000"/>
                </a:solidFill>
                <a:latin typeface="Arial Narrow" panose="020B0604020202020204" pitchFamily="34" charset="0"/>
                <a:ea typeface="Calibri" panose="020F0502020204030204" pitchFamily="34" charset="0"/>
                <a:cs typeface="Arial Narrow" panose="020B0604020202020204" pitchFamily="34" charset="0"/>
              </a:rPr>
              <a:t>  mas. </a:t>
            </a:r>
            <a:r>
              <a:rPr lang="es-MX" sz="1200" dirty="0">
                <a:latin typeface="Arial Narrow" panose="020B0604020202020204" pitchFamily="34" charset="0"/>
                <a:cs typeface="Arial Narrow" panose="020B0604020202020204" pitchFamily="34" charset="0"/>
              </a:rPr>
              <a:t>Siendo Veracruz, Chiapas y Puebla los Estados con más reportes. </a:t>
            </a:r>
          </a:p>
        </p:txBody>
      </p:sp>
      <p:sp>
        <p:nvSpPr>
          <p:cNvPr id="13" name="Line 4">
            <a:extLst>
              <a:ext uri="{FF2B5EF4-FFF2-40B4-BE49-F238E27FC236}">
                <a16:creationId xmlns:a16="http://schemas.microsoft.com/office/drawing/2014/main" id="{4AD8C8ED-4EFA-9244-8D63-A0491527643A}"/>
              </a:ext>
            </a:extLst>
          </p:cNvPr>
          <p:cNvSpPr>
            <a:spLocks noChangeShapeType="1"/>
          </p:cNvSpPr>
          <p:nvPr/>
        </p:nvSpPr>
        <p:spPr bwMode="auto">
          <a:xfrm>
            <a:off x="3734103" y="485031"/>
            <a:ext cx="480060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s-MX" sz="1350"/>
          </a:p>
        </p:txBody>
      </p:sp>
      <p:pic>
        <p:nvPicPr>
          <p:cNvPr id="6" name="Imagen 5">
            <a:extLst>
              <a:ext uri="{FF2B5EF4-FFF2-40B4-BE49-F238E27FC236}">
                <a16:creationId xmlns:a16="http://schemas.microsoft.com/office/drawing/2014/main" id="{148DFC1F-C021-504C-8894-7D43872689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4" y="49737"/>
            <a:ext cx="654637" cy="504021"/>
          </a:xfrm>
          <a:prstGeom prst="rect">
            <a:avLst/>
          </a:prstGeom>
        </p:spPr>
      </p:pic>
      <p:sp>
        <p:nvSpPr>
          <p:cNvPr id="3" name="Marcador de número de diapositiva 2">
            <a:extLst>
              <a:ext uri="{FF2B5EF4-FFF2-40B4-BE49-F238E27FC236}">
                <a16:creationId xmlns:a16="http://schemas.microsoft.com/office/drawing/2014/main" id="{7B417644-449A-EC4C-8A12-46BA21C86DA1}"/>
              </a:ext>
            </a:extLst>
          </p:cNvPr>
          <p:cNvSpPr>
            <a:spLocks noGrp="1"/>
          </p:cNvSpPr>
          <p:nvPr>
            <p:ph type="sldNum" sz="quarter" idx="12"/>
          </p:nvPr>
        </p:nvSpPr>
        <p:spPr/>
        <p:txBody>
          <a:bodyPr/>
          <a:lstStyle/>
          <a:p>
            <a:fld id="{03FAA147-709F-493A-9A5E-4F6D6AACA546}" type="slidenum">
              <a:rPr lang="es-MX" smtClean="0"/>
              <a:pPr/>
              <a:t>5</a:t>
            </a:fld>
            <a:endParaRPr lang="es-MX"/>
          </a:p>
        </p:txBody>
      </p:sp>
      <p:graphicFrame>
        <p:nvGraphicFramePr>
          <p:cNvPr id="8" name="4 Gráfico">
            <a:extLst>
              <a:ext uri="{FF2B5EF4-FFF2-40B4-BE49-F238E27FC236}">
                <a16:creationId xmlns:a16="http://schemas.microsoft.com/office/drawing/2014/main" id="{00000000-0008-0000-0100-00000A500000}"/>
              </a:ext>
            </a:extLst>
          </p:cNvPr>
          <p:cNvGraphicFramePr>
            <a:graphicFrameLocks/>
          </p:cNvGraphicFramePr>
          <p:nvPr>
            <p:extLst>
              <p:ext uri="{D42A27DB-BD31-4B8C-83A1-F6EECF244321}">
                <p14:modId xmlns:p14="http://schemas.microsoft.com/office/powerpoint/2010/main" val="2149835925"/>
              </p:ext>
            </p:extLst>
          </p:nvPr>
        </p:nvGraphicFramePr>
        <p:xfrm>
          <a:off x="1375655" y="888382"/>
          <a:ext cx="6397361" cy="3048184"/>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upo 6">
            <a:extLst>
              <a:ext uri="{FF2B5EF4-FFF2-40B4-BE49-F238E27FC236}">
                <a16:creationId xmlns:a16="http://schemas.microsoft.com/office/drawing/2014/main" id="{8096B539-933B-3341-A2B2-EE7E031BA173}"/>
              </a:ext>
            </a:extLst>
          </p:cNvPr>
          <p:cNvGrpSpPr/>
          <p:nvPr/>
        </p:nvGrpSpPr>
        <p:grpSpPr>
          <a:xfrm>
            <a:off x="3419058" y="3733729"/>
            <a:ext cx="2283972" cy="276999"/>
            <a:chOff x="3419058" y="3454762"/>
            <a:chExt cx="2283972" cy="276999"/>
          </a:xfrm>
        </p:grpSpPr>
        <p:sp>
          <p:nvSpPr>
            <p:cNvPr id="2" name="Rectángulo 1">
              <a:extLst>
                <a:ext uri="{FF2B5EF4-FFF2-40B4-BE49-F238E27FC236}">
                  <a16:creationId xmlns:a16="http://schemas.microsoft.com/office/drawing/2014/main" id="{7D49CAA1-9DD0-C546-AE84-1188E1FA2FBD}"/>
                </a:ext>
              </a:extLst>
            </p:cNvPr>
            <p:cNvSpPr/>
            <p:nvPr/>
          </p:nvSpPr>
          <p:spPr>
            <a:xfrm>
              <a:off x="3419058" y="3542133"/>
              <a:ext cx="176876" cy="1351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CuadroTexto 3">
              <a:extLst>
                <a:ext uri="{FF2B5EF4-FFF2-40B4-BE49-F238E27FC236}">
                  <a16:creationId xmlns:a16="http://schemas.microsoft.com/office/drawing/2014/main" id="{EE904F31-F7E9-6D48-826E-E1B1C7FA73F7}"/>
                </a:ext>
              </a:extLst>
            </p:cNvPr>
            <p:cNvSpPr txBox="1"/>
            <p:nvPr/>
          </p:nvSpPr>
          <p:spPr>
            <a:xfrm>
              <a:off x="3460764" y="3454762"/>
              <a:ext cx="2242266" cy="276999"/>
            </a:xfrm>
            <a:prstGeom prst="rect">
              <a:avLst/>
            </a:prstGeom>
            <a:noFill/>
          </p:spPr>
          <p:txBody>
            <a:bodyPr wrap="square" rtlCol="0">
              <a:spAutoFit/>
            </a:bodyPr>
            <a:lstStyle/>
            <a:p>
              <a:pPr algn="ctr"/>
              <a:r>
                <a:rPr lang="es-MX" sz="1200" b="1" dirty="0">
                  <a:latin typeface="Arial Narrow" panose="020B0604020202020204" pitchFamily="34" charset="0"/>
                  <a:cs typeface="Arial Narrow" panose="020B0604020202020204" pitchFamily="34" charset="0"/>
                </a:rPr>
                <a:t>Se han realizado 4,520 reportes</a:t>
              </a:r>
            </a:p>
          </p:txBody>
        </p:sp>
      </p:grpSp>
      <p:sp>
        <p:nvSpPr>
          <p:cNvPr id="11" name="CuadroTexto 10">
            <a:extLst>
              <a:ext uri="{FF2B5EF4-FFF2-40B4-BE49-F238E27FC236}">
                <a16:creationId xmlns:a16="http://schemas.microsoft.com/office/drawing/2014/main" id="{577A0A0D-990A-9C45-A59D-ECF12B690079}"/>
              </a:ext>
            </a:extLst>
          </p:cNvPr>
          <p:cNvSpPr txBox="1"/>
          <p:nvPr/>
        </p:nvSpPr>
        <p:spPr>
          <a:xfrm>
            <a:off x="1591334" y="572403"/>
            <a:ext cx="5981125" cy="369332"/>
          </a:xfrm>
          <a:prstGeom prst="rect">
            <a:avLst/>
          </a:prstGeom>
          <a:noFill/>
        </p:spPr>
        <p:txBody>
          <a:bodyPr wrap="none" rtlCol="0">
            <a:spAutoFit/>
          </a:bodyPr>
          <a:lstStyle/>
          <a:p>
            <a:r>
              <a:rPr lang="es-MX" b="1" u="sng" dirty="0">
                <a:latin typeface="Arial Narrow" panose="020B0604020202020204" pitchFamily="34" charset="0"/>
                <a:cs typeface="Arial Narrow" panose="020B0604020202020204" pitchFamily="34" charset="0"/>
              </a:rPr>
              <a:t>Fortalecer el programa de mantenimiento a carreteras y puentes</a:t>
            </a:r>
          </a:p>
        </p:txBody>
      </p:sp>
    </p:spTree>
    <p:extLst>
      <p:ext uri="{BB962C8B-B14F-4D97-AF65-F5344CB8AC3E}">
        <p14:creationId xmlns:p14="http://schemas.microsoft.com/office/powerpoint/2010/main" val="2202128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2653788" y="203299"/>
            <a:ext cx="595125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3400">
                <a:solidFill>
                  <a:srgbClr val="000000"/>
                </a:solidFill>
                <a:latin typeface="Times New Roman" panose="02020603050405020304" pitchFamily="18" charset="0"/>
                <a:sym typeface="Times New Roman" panose="02020603050405020304" pitchFamily="18" charset="0"/>
              </a:defRPr>
            </a:lvl1pPr>
            <a:lvl2pPr marL="742950" indent="-285750">
              <a:defRPr sz="3400">
                <a:solidFill>
                  <a:srgbClr val="000000"/>
                </a:solidFill>
                <a:latin typeface="Times New Roman" panose="02020603050405020304" pitchFamily="18" charset="0"/>
                <a:sym typeface="Times New Roman" panose="02020603050405020304" pitchFamily="18" charset="0"/>
              </a:defRPr>
            </a:lvl2pPr>
            <a:lvl3pPr marL="1143000" indent="-228600">
              <a:defRPr sz="3400">
                <a:solidFill>
                  <a:srgbClr val="000000"/>
                </a:solidFill>
                <a:latin typeface="Times New Roman" panose="02020603050405020304" pitchFamily="18" charset="0"/>
                <a:sym typeface="Times New Roman" panose="02020603050405020304" pitchFamily="18" charset="0"/>
              </a:defRPr>
            </a:lvl3pPr>
            <a:lvl4pPr marL="1600200" indent="-228600">
              <a:defRPr sz="3400">
                <a:solidFill>
                  <a:srgbClr val="000000"/>
                </a:solidFill>
                <a:latin typeface="Times New Roman" panose="02020603050405020304" pitchFamily="18" charset="0"/>
                <a:sym typeface="Times New Roman" panose="02020603050405020304" pitchFamily="18" charset="0"/>
              </a:defRPr>
            </a:lvl4pPr>
            <a:lvl5pPr marL="2057400" indent="-228600">
              <a:defRPr sz="3400">
                <a:solidFill>
                  <a:srgbClr val="000000"/>
                </a:solidFill>
                <a:latin typeface="Times New Roman" panose="02020603050405020304" pitchFamily="18" charset="0"/>
                <a:sym typeface="Times New Roman" panose="02020603050405020304" pitchFamily="18" charset="0"/>
              </a:defRPr>
            </a:lvl5pPr>
            <a:lvl6pPr marL="2514600" indent="-228600" eaLnBrk="0" fontAlgn="base" hangingPunct="0">
              <a:spcBef>
                <a:spcPct val="0"/>
              </a:spcBef>
              <a:spcAft>
                <a:spcPct val="0"/>
              </a:spcAft>
              <a:defRPr sz="3400">
                <a:solidFill>
                  <a:srgbClr val="000000"/>
                </a:solidFill>
                <a:latin typeface="Times New Roman" panose="02020603050405020304" pitchFamily="18" charset="0"/>
                <a:sym typeface="Times New Roman" panose="02020603050405020304" pitchFamily="18" charset="0"/>
              </a:defRPr>
            </a:lvl6pPr>
            <a:lvl7pPr marL="2971800" indent="-228600" eaLnBrk="0" fontAlgn="base" hangingPunct="0">
              <a:spcBef>
                <a:spcPct val="0"/>
              </a:spcBef>
              <a:spcAft>
                <a:spcPct val="0"/>
              </a:spcAft>
              <a:defRPr sz="3400">
                <a:solidFill>
                  <a:srgbClr val="000000"/>
                </a:solidFill>
                <a:latin typeface="Times New Roman" panose="02020603050405020304" pitchFamily="18" charset="0"/>
                <a:sym typeface="Times New Roman" panose="02020603050405020304" pitchFamily="18" charset="0"/>
              </a:defRPr>
            </a:lvl7pPr>
            <a:lvl8pPr marL="3429000" indent="-228600" eaLnBrk="0" fontAlgn="base" hangingPunct="0">
              <a:spcBef>
                <a:spcPct val="0"/>
              </a:spcBef>
              <a:spcAft>
                <a:spcPct val="0"/>
              </a:spcAft>
              <a:defRPr sz="3400">
                <a:solidFill>
                  <a:srgbClr val="000000"/>
                </a:solidFill>
                <a:latin typeface="Times New Roman" panose="02020603050405020304" pitchFamily="18" charset="0"/>
                <a:sym typeface="Times New Roman" panose="02020603050405020304" pitchFamily="18" charset="0"/>
              </a:defRPr>
            </a:lvl8pPr>
            <a:lvl9pPr marL="3886200" indent="-228600" eaLnBrk="0" fontAlgn="base" hangingPunct="0">
              <a:spcBef>
                <a:spcPct val="0"/>
              </a:spcBef>
              <a:spcAft>
                <a:spcPct val="0"/>
              </a:spcAft>
              <a:defRPr sz="3400">
                <a:solidFill>
                  <a:srgbClr val="000000"/>
                </a:solidFill>
                <a:latin typeface="Times New Roman" panose="02020603050405020304" pitchFamily="18" charset="0"/>
                <a:sym typeface="Times New Roman" panose="02020603050405020304" pitchFamily="18" charset="0"/>
              </a:defRPr>
            </a:lvl9pPr>
          </a:lstStyle>
          <a:p>
            <a:pPr marL="0" indent="0" algn="r">
              <a:spcAft>
                <a:spcPts val="375"/>
              </a:spcAft>
              <a:buClr>
                <a:srgbClr val="C00000"/>
              </a:buClr>
            </a:pPr>
            <a:r>
              <a:rPr lang="es-MX" altLang="es-MX" sz="1500" b="1" dirty="0">
                <a:solidFill>
                  <a:schemeClr val="tx1"/>
                </a:solidFill>
                <a:latin typeface="Arial Narrow" panose="020B0604020202020204" pitchFamily="34" charset="0"/>
                <a:ea typeface="Calibri" panose="020F0502020204030204" pitchFamily="34" charset="0"/>
                <a:cs typeface="Arial Narrow" panose="020B0604020202020204" pitchFamily="34" charset="0"/>
              </a:rPr>
              <a:t>COMPARATIVO DE SEMOVIENTES</a:t>
            </a:r>
          </a:p>
        </p:txBody>
      </p:sp>
      <p:sp>
        <p:nvSpPr>
          <p:cNvPr id="13" name="Line 4">
            <a:extLst>
              <a:ext uri="{FF2B5EF4-FFF2-40B4-BE49-F238E27FC236}">
                <a16:creationId xmlns:a16="http://schemas.microsoft.com/office/drawing/2014/main" id="{4AD8C8ED-4EFA-9244-8D63-A0491527643A}"/>
              </a:ext>
            </a:extLst>
          </p:cNvPr>
          <p:cNvSpPr>
            <a:spLocks noChangeShapeType="1"/>
          </p:cNvSpPr>
          <p:nvPr/>
        </p:nvSpPr>
        <p:spPr bwMode="auto">
          <a:xfrm>
            <a:off x="3734103" y="531525"/>
            <a:ext cx="480060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s-MX" sz="1350"/>
          </a:p>
        </p:txBody>
      </p:sp>
      <p:pic>
        <p:nvPicPr>
          <p:cNvPr id="7" name="Imagen 6">
            <a:extLst>
              <a:ext uri="{FF2B5EF4-FFF2-40B4-BE49-F238E27FC236}">
                <a16:creationId xmlns:a16="http://schemas.microsoft.com/office/drawing/2014/main" id="{26A12DBB-1EE9-6C4E-8FB3-D17C013756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4" y="49737"/>
            <a:ext cx="654637" cy="504021"/>
          </a:xfrm>
          <a:prstGeom prst="rect">
            <a:avLst/>
          </a:prstGeom>
        </p:spPr>
      </p:pic>
      <p:sp>
        <p:nvSpPr>
          <p:cNvPr id="3" name="Marcador de número de diapositiva 2">
            <a:extLst>
              <a:ext uri="{FF2B5EF4-FFF2-40B4-BE49-F238E27FC236}">
                <a16:creationId xmlns:a16="http://schemas.microsoft.com/office/drawing/2014/main" id="{09AC142F-59CD-244C-AE46-6310ED0FA773}"/>
              </a:ext>
            </a:extLst>
          </p:cNvPr>
          <p:cNvSpPr>
            <a:spLocks noGrp="1"/>
          </p:cNvSpPr>
          <p:nvPr>
            <p:ph type="sldNum" sz="quarter" idx="12"/>
          </p:nvPr>
        </p:nvSpPr>
        <p:spPr/>
        <p:txBody>
          <a:bodyPr/>
          <a:lstStyle/>
          <a:p>
            <a:fld id="{03FAA147-709F-493A-9A5E-4F6D6AACA546}" type="slidenum">
              <a:rPr lang="es-MX" smtClean="0"/>
              <a:pPr/>
              <a:t>6</a:t>
            </a:fld>
            <a:endParaRPr lang="es-MX"/>
          </a:p>
        </p:txBody>
      </p:sp>
      <p:graphicFrame>
        <p:nvGraphicFramePr>
          <p:cNvPr id="9" name="Gráfico 8">
            <a:extLst>
              <a:ext uri="{FF2B5EF4-FFF2-40B4-BE49-F238E27FC236}">
                <a16:creationId xmlns:a16="http://schemas.microsoft.com/office/drawing/2014/main" id="{91ED21BB-0128-4743-B252-0E84404CDC8A}"/>
              </a:ext>
            </a:extLst>
          </p:cNvPr>
          <p:cNvGraphicFramePr>
            <a:graphicFrameLocks/>
          </p:cNvGraphicFramePr>
          <p:nvPr>
            <p:extLst>
              <p:ext uri="{D42A27DB-BD31-4B8C-83A1-F6EECF244321}">
                <p14:modId xmlns:p14="http://schemas.microsoft.com/office/powerpoint/2010/main" val="2107002071"/>
              </p:ext>
            </p:extLst>
          </p:nvPr>
        </p:nvGraphicFramePr>
        <p:xfrm>
          <a:off x="1501218" y="941153"/>
          <a:ext cx="6141564" cy="3932036"/>
        </p:xfrm>
        <a:graphic>
          <a:graphicData uri="http://schemas.openxmlformats.org/drawingml/2006/chart">
            <c:chart xmlns:c="http://schemas.openxmlformats.org/drawingml/2006/chart" xmlns:r="http://schemas.openxmlformats.org/officeDocument/2006/relationships" r:id="rId4"/>
          </a:graphicData>
        </a:graphic>
      </p:graphicFrame>
      <p:sp>
        <p:nvSpPr>
          <p:cNvPr id="8" name="CuadroTexto 7">
            <a:extLst>
              <a:ext uri="{FF2B5EF4-FFF2-40B4-BE49-F238E27FC236}">
                <a16:creationId xmlns:a16="http://schemas.microsoft.com/office/drawing/2014/main" id="{82CA4AD8-D1D3-C948-875B-18C3BA5CD9FE}"/>
              </a:ext>
            </a:extLst>
          </p:cNvPr>
          <p:cNvSpPr txBox="1"/>
          <p:nvPr/>
        </p:nvSpPr>
        <p:spPr>
          <a:xfrm>
            <a:off x="1875931" y="570753"/>
            <a:ext cx="5554726" cy="369332"/>
          </a:xfrm>
          <a:prstGeom prst="rect">
            <a:avLst/>
          </a:prstGeom>
          <a:noFill/>
        </p:spPr>
        <p:txBody>
          <a:bodyPr wrap="none" rtlCol="0">
            <a:spAutoFit/>
          </a:bodyPr>
          <a:lstStyle/>
          <a:p>
            <a:r>
              <a:rPr lang="es-MX" b="1" u="sng" dirty="0">
                <a:latin typeface="Arial Narrow" panose="020B0604020202020204" pitchFamily="34" charset="0"/>
                <a:cs typeface="Arial Narrow" panose="020B0604020202020204" pitchFamily="34" charset="0"/>
              </a:rPr>
              <a:t>Inspección y adición de barreras para alejar a los animales</a:t>
            </a:r>
          </a:p>
        </p:txBody>
      </p:sp>
    </p:spTree>
    <p:extLst>
      <p:ext uri="{BB962C8B-B14F-4D97-AF65-F5344CB8AC3E}">
        <p14:creationId xmlns:p14="http://schemas.microsoft.com/office/powerpoint/2010/main" val="2509505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2653788" y="203299"/>
            <a:ext cx="595125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3400">
                <a:solidFill>
                  <a:srgbClr val="000000"/>
                </a:solidFill>
                <a:latin typeface="Times New Roman" panose="02020603050405020304" pitchFamily="18" charset="0"/>
                <a:sym typeface="Times New Roman" panose="02020603050405020304" pitchFamily="18" charset="0"/>
              </a:defRPr>
            </a:lvl1pPr>
            <a:lvl2pPr marL="742950" indent="-285750">
              <a:defRPr sz="3400">
                <a:solidFill>
                  <a:srgbClr val="000000"/>
                </a:solidFill>
                <a:latin typeface="Times New Roman" panose="02020603050405020304" pitchFamily="18" charset="0"/>
                <a:sym typeface="Times New Roman" panose="02020603050405020304" pitchFamily="18" charset="0"/>
              </a:defRPr>
            </a:lvl2pPr>
            <a:lvl3pPr marL="1143000" indent="-228600">
              <a:defRPr sz="3400">
                <a:solidFill>
                  <a:srgbClr val="000000"/>
                </a:solidFill>
                <a:latin typeface="Times New Roman" panose="02020603050405020304" pitchFamily="18" charset="0"/>
                <a:sym typeface="Times New Roman" panose="02020603050405020304" pitchFamily="18" charset="0"/>
              </a:defRPr>
            </a:lvl3pPr>
            <a:lvl4pPr marL="1600200" indent="-228600">
              <a:defRPr sz="3400">
                <a:solidFill>
                  <a:srgbClr val="000000"/>
                </a:solidFill>
                <a:latin typeface="Times New Roman" panose="02020603050405020304" pitchFamily="18" charset="0"/>
                <a:sym typeface="Times New Roman" panose="02020603050405020304" pitchFamily="18" charset="0"/>
              </a:defRPr>
            </a:lvl4pPr>
            <a:lvl5pPr marL="2057400" indent="-228600">
              <a:defRPr sz="3400">
                <a:solidFill>
                  <a:srgbClr val="000000"/>
                </a:solidFill>
                <a:latin typeface="Times New Roman" panose="02020603050405020304" pitchFamily="18" charset="0"/>
                <a:sym typeface="Times New Roman" panose="02020603050405020304" pitchFamily="18" charset="0"/>
              </a:defRPr>
            </a:lvl5pPr>
            <a:lvl6pPr marL="2514600" indent="-228600" eaLnBrk="0" fontAlgn="base" hangingPunct="0">
              <a:spcBef>
                <a:spcPct val="0"/>
              </a:spcBef>
              <a:spcAft>
                <a:spcPct val="0"/>
              </a:spcAft>
              <a:defRPr sz="3400">
                <a:solidFill>
                  <a:srgbClr val="000000"/>
                </a:solidFill>
                <a:latin typeface="Times New Roman" panose="02020603050405020304" pitchFamily="18" charset="0"/>
                <a:sym typeface="Times New Roman" panose="02020603050405020304" pitchFamily="18" charset="0"/>
              </a:defRPr>
            </a:lvl6pPr>
            <a:lvl7pPr marL="2971800" indent="-228600" eaLnBrk="0" fontAlgn="base" hangingPunct="0">
              <a:spcBef>
                <a:spcPct val="0"/>
              </a:spcBef>
              <a:spcAft>
                <a:spcPct val="0"/>
              </a:spcAft>
              <a:defRPr sz="3400">
                <a:solidFill>
                  <a:srgbClr val="000000"/>
                </a:solidFill>
                <a:latin typeface="Times New Roman" panose="02020603050405020304" pitchFamily="18" charset="0"/>
                <a:sym typeface="Times New Roman" panose="02020603050405020304" pitchFamily="18" charset="0"/>
              </a:defRPr>
            </a:lvl7pPr>
            <a:lvl8pPr marL="3429000" indent="-228600" eaLnBrk="0" fontAlgn="base" hangingPunct="0">
              <a:spcBef>
                <a:spcPct val="0"/>
              </a:spcBef>
              <a:spcAft>
                <a:spcPct val="0"/>
              </a:spcAft>
              <a:defRPr sz="3400">
                <a:solidFill>
                  <a:srgbClr val="000000"/>
                </a:solidFill>
                <a:latin typeface="Times New Roman" panose="02020603050405020304" pitchFamily="18" charset="0"/>
                <a:sym typeface="Times New Roman" panose="02020603050405020304" pitchFamily="18" charset="0"/>
              </a:defRPr>
            </a:lvl8pPr>
            <a:lvl9pPr marL="3886200" indent="-228600" eaLnBrk="0" fontAlgn="base" hangingPunct="0">
              <a:spcBef>
                <a:spcPct val="0"/>
              </a:spcBef>
              <a:spcAft>
                <a:spcPct val="0"/>
              </a:spcAft>
              <a:defRPr sz="3400">
                <a:solidFill>
                  <a:srgbClr val="000000"/>
                </a:solidFill>
                <a:latin typeface="Times New Roman" panose="02020603050405020304" pitchFamily="18" charset="0"/>
                <a:sym typeface="Times New Roman" panose="02020603050405020304" pitchFamily="18" charset="0"/>
              </a:defRPr>
            </a:lvl9pPr>
          </a:lstStyle>
          <a:p>
            <a:pPr marL="0" indent="0" algn="r">
              <a:spcAft>
                <a:spcPts val="375"/>
              </a:spcAft>
              <a:buClr>
                <a:srgbClr val="C00000"/>
              </a:buClr>
            </a:pPr>
            <a:r>
              <a:rPr lang="es-MX" altLang="es-MX" sz="1500" b="1" dirty="0">
                <a:solidFill>
                  <a:schemeClr val="tx1"/>
                </a:solidFill>
                <a:latin typeface="Arial Narrow" panose="020B0604020202020204" pitchFamily="34" charset="0"/>
                <a:ea typeface="Calibri" panose="020F0502020204030204" pitchFamily="34" charset="0"/>
                <a:cs typeface="Arial Narrow" panose="020B0604020202020204" pitchFamily="34" charset="0"/>
              </a:rPr>
              <a:t>COMPARATIVO DE APEDREAMIENTOS</a:t>
            </a:r>
          </a:p>
        </p:txBody>
      </p:sp>
      <p:sp>
        <p:nvSpPr>
          <p:cNvPr id="22" name="Rectángulo 21">
            <a:extLst>
              <a:ext uri="{FF2B5EF4-FFF2-40B4-BE49-F238E27FC236}">
                <a16:creationId xmlns:a16="http://schemas.microsoft.com/office/drawing/2014/main" id="{3AC0CDE9-5303-2C4B-B30B-D3001C8DD50C}"/>
              </a:ext>
            </a:extLst>
          </p:cNvPr>
          <p:cNvSpPr/>
          <p:nvPr/>
        </p:nvSpPr>
        <p:spPr>
          <a:xfrm>
            <a:off x="1025369" y="4204198"/>
            <a:ext cx="6535766" cy="461665"/>
          </a:xfrm>
          <a:prstGeom prst="rect">
            <a:avLst/>
          </a:prstGeom>
        </p:spPr>
        <p:txBody>
          <a:bodyPr wrap="square">
            <a:spAutoFit/>
          </a:bodyPr>
          <a:lstStyle/>
          <a:p>
            <a:r>
              <a:rPr lang="es-MX" sz="1200" dirty="0">
                <a:solidFill>
                  <a:srgbClr val="000000"/>
                </a:solidFill>
                <a:latin typeface="Arial Narrow" panose="020B0604020202020204" pitchFamily="34" charset="0"/>
                <a:ea typeface="Calibri" panose="020F0502020204030204" pitchFamily="34" charset="0"/>
                <a:cs typeface="Arial Narrow" panose="020B0604020202020204" pitchFamily="34" charset="0"/>
              </a:rPr>
              <a:t>El primer trimestre presenta una variación de +3% Apedreamientos respecto al mismo periodo del año</a:t>
            </a:r>
            <a:r>
              <a:rPr lang="es-MX" sz="1200" dirty="0">
                <a:latin typeface="Arial Narrow" panose="020B0604020202020204" pitchFamily="34" charset="0"/>
                <a:ea typeface="Calibri" panose="020F0502020204030204" pitchFamily="34" charset="0"/>
                <a:cs typeface="Arial Narrow" panose="020B0604020202020204" pitchFamily="34" charset="0"/>
              </a:rPr>
              <a:t> </a:t>
            </a:r>
            <a:r>
              <a:rPr lang="es-MX" sz="1200" dirty="0">
                <a:solidFill>
                  <a:srgbClr val="000000"/>
                </a:solidFill>
                <a:latin typeface="Arial Narrow" panose="020B0604020202020204" pitchFamily="34" charset="0"/>
                <a:ea typeface="Calibri" panose="020F0502020204030204" pitchFamily="34" charset="0"/>
                <a:cs typeface="Arial Narrow" panose="020B0604020202020204" pitchFamily="34" charset="0"/>
              </a:rPr>
              <a:t>anterior.</a:t>
            </a:r>
            <a:r>
              <a:rPr lang="es-MX" sz="1200" dirty="0">
                <a:latin typeface="Arial Narrow" panose="020B0604020202020204" pitchFamily="34" charset="0"/>
                <a:cs typeface="Arial Narrow" panose="020B0604020202020204" pitchFamily="34" charset="0"/>
              </a:rPr>
              <a:t> Siendo Estado de México, Guanajuato y Jalisco; los Estados con mayor índice en 2019. </a:t>
            </a:r>
          </a:p>
        </p:txBody>
      </p:sp>
      <p:sp>
        <p:nvSpPr>
          <p:cNvPr id="13" name="Line 4">
            <a:extLst>
              <a:ext uri="{FF2B5EF4-FFF2-40B4-BE49-F238E27FC236}">
                <a16:creationId xmlns:a16="http://schemas.microsoft.com/office/drawing/2014/main" id="{4AD8C8ED-4EFA-9244-8D63-A0491527643A}"/>
              </a:ext>
            </a:extLst>
          </p:cNvPr>
          <p:cNvSpPr>
            <a:spLocks noChangeShapeType="1"/>
          </p:cNvSpPr>
          <p:nvPr/>
        </p:nvSpPr>
        <p:spPr bwMode="auto">
          <a:xfrm>
            <a:off x="3734103" y="531525"/>
            <a:ext cx="480060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s-MX" sz="1350"/>
          </a:p>
        </p:txBody>
      </p:sp>
      <p:pic>
        <p:nvPicPr>
          <p:cNvPr id="14" name="Imagen 13">
            <a:extLst>
              <a:ext uri="{FF2B5EF4-FFF2-40B4-BE49-F238E27FC236}">
                <a16:creationId xmlns:a16="http://schemas.microsoft.com/office/drawing/2014/main" id="{A347B5BC-83D6-8741-8709-88669F513D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4" y="49737"/>
            <a:ext cx="654637" cy="504021"/>
          </a:xfrm>
          <a:prstGeom prst="rect">
            <a:avLst/>
          </a:prstGeom>
        </p:spPr>
      </p:pic>
      <p:sp>
        <p:nvSpPr>
          <p:cNvPr id="3" name="Marcador de número de diapositiva 2">
            <a:extLst>
              <a:ext uri="{FF2B5EF4-FFF2-40B4-BE49-F238E27FC236}">
                <a16:creationId xmlns:a16="http://schemas.microsoft.com/office/drawing/2014/main" id="{CF65F2F3-BCD2-A44B-8CFB-C4F23F6D06A0}"/>
              </a:ext>
            </a:extLst>
          </p:cNvPr>
          <p:cNvSpPr>
            <a:spLocks noGrp="1"/>
          </p:cNvSpPr>
          <p:nvPr>
            <p:ph type="sldNum" sz="quarter" idx="12"/>
          </p:nvPr>
        </p:nvSpPr>
        <p:spPr/>
        <p:txBody>
          <a:bodyPr/>
          <a:lstStyle/>
          <a:p>
            <a:fld id="{03FAA147-709F-493A-9A5E-4F6D6AACA546}" type="slidenum">
              <a:rPr lang="es-MX" smtClean="0"/>
              <a:pPr/>
              <a:t>7</a:t>
            </a:fld>
            <a:endParaRPr lang="es-MX"/>
          </a:p>
        </p:txBody>
      </p:sp>
      <p:pic>
        <p:nvPicPr>
          <p:cNvPr id="16" name="Picture 2">
            <a:extLst>
              <a:ext uri="{FF2B5EF4-FFF2-40B4-BE49-F238E27FC236}">
                <a16:creationId xmlns:a16="http://schemas.microsoft.com/office/drawing/2014/main" id="{E0F2AE32-07F5-1C43-801B-BCEAD5178C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0437" y="1166948"/>
            <a:ext cx="2735294" cy="1885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ángulo 16">
            <a:extLst>
              <a:ext uri="{FF2B5EF4-FFF2-40B4-BE49-F238E27FC236}">
                <a16:creationId xmlns:a16="http://schemas.microsoft.com/office/drawing/2014/main" id="{4D6B5A2F-01C3-9947-B88F-F3C3BAB7DDC1}"/>
              </a:ext>
            </a:extLst>
          </p:cNvPr>
          <p:cNvSpPr/>
          <p:nvPr/>
        </p:nvSpPr>
        <p:spPr>
          <a:xfrm>
            <a:off x="6337903" y="957450"/>
            <a:ext cx="1997828" cy="307777"/>
          </a:xfrm>
          <a:prstGeom prst="rect">
            <a:avLst/>
          </a:prstGeom>
        </p:spPr>
        <p:txBody>
          <a:bodyPr wrap="square">
            <a:spAutoFit/>
          </a:bodyPr>
          <a:lstStyle/>
          <a:p>
            <a:r>
              <a:rPr lang="es-MX" sz="1400" b="1" dirty="0">
                <a:solidFill>
                  <a:srgbClr val="000000"/>
                </a:solidFill>
                <a:latin typeface="Arial Narrow" panose="020B0604020202020204" pitchFamily="34" charset="0"/>
                <a:ea typeface="Calibri" panose="020F0502020204030204" pitchFamily="34" charset="0"/>
                <a:cs typeface="Arial Narrow" panose="020B0604020202020204" pitchFamily="34" charset="0"/>
              </a:rPr>
              <a:t>Las mas peligrosas…</a:t>
            </a:r>
            <a:endParaRPr lang="es-MX" sz="1400" b="1" dirty="0">
              <a:latin typeface="Arial Narrow" panose="020B0604020202020204" pitchFamily="34" charset="0"/>
              <a:cs typeface="Arial Narrow" panose="020B0604020202020204" pitchFamily="34" charset="0"/>
            </a:endParaRPr>
          </a:p>
        </p:txBody>
      </p:sp>
      <p:grpSp>
        <p:nvGrpSpPr>
          <p:cNvPr id="20" name="Grupo 19">
            <a:extLst>
              <a:ext uri="{FF2B5EF4-FFF2-40B4-BE49-F238E27FC236}">
                <a16:creationId xmlns:a16="http://schemas.microsoft.com/office/drawing/2014/main" id="{987E1E04-21A7-DF40-BCA5-12E01FC3EEDA}"/>
              </a:ext>
            </a:extLst>
          </p:cNvPr>
          <p:cNvGrpSpPr/>
          <p:nvPr/>
        </p:nvGrpSpPr>
        <p:grpSpPr>
          <a:xfrm>
            <a:off x="375848" y="973574"/>
            <a:ext cx="6326760" cy="3380539"/>
            <a:chOff x="1535193" y="648115"/>
            <a:chExt cx="6326760" cy="3380539"/>
          </a:xfrm>
        </p:grpSpPr>
        <p:graphicFrame>
          <p:nvGraphicFramePr>
            <p:cNvPr id="23" name="Gráfico 22">
              <a:extLst>
                <a:ext uri="{FF2B5EF4-FFF2-40B4-BE49-F238E27FC236}">
                  <a16:creationId xmlns:a16="http://schemas.microsoft.com/office/drawing/2014/main" id="{822B43B7-24F6-7349-8F1A-70B6D53008E0}"/>
                </a:ext>
              </a:extLst>
            </p:cNvPr>
            <p:cNvGraphicFramePr>
              <a:graphicFrameLocks/>
            </p:cNvGraphicFramePr>
            <p:nvPr>
              <p:extLst>
                <p:ext uri="{D42A27DB-BD31-4B8C-83A1-F6EECF244321}">
                  <p14:modId xmlns:p14="http://schemas.microsoft.com/office/powerpoint/2010/main" val="3821032755"/>
                </p:ext>
              </p:extLst>
            </p:nvPr>
          </p:nvGraphicFramePr>
          <p:xfrm>
            <a:off x="1535193" y="648115"/>
            <a:ext cx="6326760" cy="3380539"/>
          </p:xfrm>
          <a:graphic>
            <a:graphicData uri="http://schemas.openxmlformats.org/drawingml/2006/chart">
              <c:chart xmlns:c="http://schemas.openxmlformats.org/drawingml/2006/chart" xmlns:r="http://schemas.openxmlformats.org/officeDocument/2006/relationships" r:id="rId5"/>
            </a:graphicData>
          </a:graphic>
        </p:graphicFrame>
        <p:sp>
          <p:nvSpPr>
            <p:cNvPr id="24" name="Rectángulo 23">
              <a:extLst>
                <a:ext uri="{FF2B5EF4-FFF2-40B4-BE49-F238E27FC236}">
                  <a16:creationId xmlns:a16="http://schemas.microsoft.com/office/drawing/2014/main" id="{F950FEEF-7C34-BE4D-81B5-5FF4269D087B}"/>
                </a:ext>
              </a:extLst>
            </p:cNvPr>
            <p:cNvSpPr/>
            <p:nvPr/>
          </p:nvSpPr>
          <p:spPr>
            <a:xfrm>
              <a:off x="5883495" y="3054663"/>
              <a:ext cx="391480" cy="378698"/>
            </a:xfrm>
            <a:prstGeom prst="rect">
              <a:avLst/>
            </a:prstGeom>
            <a:solidFill>
              <a:srgbClr val="FF7E7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Candara" panose="020E0502030303020204" pitchFamily="34" charset="0"/>
              </a:endParaRPr>
            </a:p>
          </p:txBody>
        </p:sp>
        <p:sp>
          <p:nvSpPr>
            <p:cNvPr id="25" name="CuadroTexto 24">
              <a:extLst>
                <a:ext uri="{FF2B5EF4-FFF2-40B4-BE49-F238E27FC236}">
                  <a16:creationId xmlns:a16="http://schemas.microsoft.com/office/drawing/2014/main" id="{75E98DD7-4041-304E-AC47-A3BC5BFE3552}"/>
                </a:ext>
              </a:extLst>
            </p:cNvPr>
            <p:cNvSpPr txBox="1"/>
            <p:nvPr/>
          </p:nvSpPr>
          <p:spPr>
            <a:xfrm>
              <a:off x="5889208" y="2775832"/>
              <a:ext cx="377026" cy="261610"/>
            </a:xfrm>
            <a:prstGeom prst="rect">
              <a:avLst/>
            </a:prstGeom>
            <a:noFill/>
          </p:spPr>
          <p:txBody>
            <a:bodyPr wrap="none" rtlCol="0">
              <a:spAutoFit/>
            </a:bodyPr>
            <a:lstStyle/>
            <a:p>
              <a:r>
                <a:rPr lang="es-MX" sz="1100" b="1" dirty="0">
                  <a:latin typeface="Arial Narrow" panose="020B0604020202020204" pitchFamily="34" charset="0"/>
                  <a:cs typeface="Arial Narrow" panose="020B0604020202020204" pitchFamily="34" charset="0"/>
                </a:rPr>
                <a:t>809</a:t>
              </a:r>
            </a:p>
          </p:txBody>
        </p:sp>
        <p:sp>
          <p:nvSpPr>
            <p:cNvPr id="26" name="Cuadro de texto 21">
              <a:extLst>
                <a:ext uri="{FF2B5EF4-FFF2-40B4-BE49-F238E27FC236}">
                  <a16:creationId xmlns:a16="http://schemas.microsoft.com/office/drawing/2014/main" id="{3206DE61-611A-6847-88B9-7B79D626FB1A}"/>
                </a:ext>
              </a:extLst>
            </p:cNvPr>
            <p:cNvSpPr txBox="1"/>
            <p:nvPr/>
          </p:nvSpPr>
          <p:spPr>
            <a:xfrm>
              <a:off x="6236334" y="3110320"/>
              <a:ext cx="462222" cy="29051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s-ES" sz="1100" b="1" dirty="0">
                  <a:solidFill>
                    <a:srgbClr val="FF0000"/>
                  </a:solidFill>
                  <a:latin typeface="Arial Narrow" panose="020B0604020202020204" pitchFamily="34" charset="0"/>
                  <a:ea typeface="Calibri" panose="020F0502020204030204" pitchFamily="34" charset="0"/>
                  <a:cs typeface="Arial Narrow" panose="020B0604020202020204" pitchFamily="34" charset="0"/>
                </a:rPr>
                <a:t>+ 3%</a:t>
              </a:r>
              <a:endParaRPr lang="es-MX" sz="2400" b="1" dirty="0">
                <a:latin typeface="Arial Narrow" panose="020B0604020202020204" pitchFamily="34" charset="0"/>
                <a:ea typeface="Calibri" panose="020F0502020204030204" pitchFamily="34" charset="0"/>
                <a:cs typeface="Arial Narrow" panose="020B0604020202020204" pitchFamily="34" charset="0"/>
              </a:endParaRPr>
            </a:p>
          </p:txBody>
        </p:sp>
        <p:sp>
          <p:nvSpPr>
            <p:cNvPr id="27" name="Abrir llave 26">
              <a:extLst>
                <a:ext uri="{FF2B5EF4-FFF2-40B4-BE49-F238E27FC236}">
                  <a16:creationId xmlns:a16="http://schemas.microsoft.com/office/drawing/2014/main" id="{A34072F5-7D1C-D044-A5D7-215C3C4C422C}"/>
                </a:ext>
              </a:extLst>
            </p:cNvPr>
            <p:cNvSpPr/>
            <p:nvPr/>
          </p:nvSpPr>
          <p:spPr>
            <a:xfrm>
              <a:off x="6648137" y="3037442"/>
              <a:ext cx="142277" cy="403869"/>
            </a:xfrm>
            <a:prstGeom prst="leftBrace">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grpSp>
      <p:sp>
        <p:nvSpPr>
          <p:cNvPr id="18" name="CuadroTexto 17">
            <a:extLst>
              <a:ext uri="{FF2B5EF4-FFF2-40B4-BE49-F238E27FC236}">
                <a16:creationId xmlns:a16="http://schemas.microsoft.com/office/drawing/2014/main" id="{FF6BEC79-2EF5-064C-9C9B-3C7277692079}"/>
              </a:ext>
            </a:extLst>
          </p:cNvPr>
          <p:cNvSpPr txBox="1"/>
          <p:nvPr/>
        </p:nvSpPr>
        <p:spPr>
          <a:xfrm>
            <a:off x="1875931" y="570753"/>
            <a:ext cx="5330305" cy="369332"/>
          </a:xfrm>
          <a:prstGeom prst="rect">
            <a:avLst/>
          </a:prstGeom>
          <a:noFill/>
        </p:spPr>
        <p:txBody>
          <a:bodyPr wrap="none" rtlCol="0">
            <a:spAutoFit/>
          </a:bodyPr>
          <a:lstStyle/>
          <a:p>
            <a:r>
              <a:rPr lang="es-MX" b="1" u="sng" dirty="0">
                <a:latin typeface="Arial Narrow" panose="020B0604020202020204" pitchFamily="34" charset="0"/>
                <a:cs typeface="Arial Narrow" panose="020B0604020202020204" pitchFamily="34" charset="0"/>
              </a:rPr>
              <a:t>Inspección y adición de mallas en los caminos y puentes</a:t>
            </a:r>
          </a:p>
        </p:txBody>
      </p:sp>
    </p:spTree>
    <p:extLst>
      <p:ext uri="{BB962C8B-B14F-4D97-AF65-F5344CB8AC3E}">
        <p14:creationId xmlns:p14="http://schemas.microsoft.com/office/powerpoint/2010/main" val="2758343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2653788" y="203299"/>
            <a:ext cx="595125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3400">
                <a:solidFill>
                  <a:srgbClr val="000000"/>
                </a:solidFill>
                <a:latin typeface="Times New Roman" panose="02020603050405020304" pitchFamily="18" charset="0"/>
                <a:sym typeface="Times New Roman" panose="02020603050405020304" pitchFamily="18" charset="0"/>
              </a:defRPr>
            </a:lvl1pPr>
            <a:lvl2pPr marL="742950" indent="-285750">
              <a:defRPr sz="3400">
                <a:solidFill>
                  <a:srgbClr val="000000"/>
                </a:solidFill>
                <a:latin typeface="Times New Roman" panose="02020603050405020304" pitchFamily="18" charset="0"/>
                <a:sym typeface="Times New Roman" panose="02020603050405020304" pitchFamily="18" charset="0"/>
              </a:defRPr>
            </a:lvl2pPr>
            <a:lvl3pPr marL="1143000" indent="-228600">
              <a:defRPr sz="3400">
                <a:solidFill>
                  <a:srgbClr val="000000"/>
                </a:solidFill>
                <a:latin typeface="Times New Roman" panose="02020603050405020304" pitchFamily="18" charset="0"/>
                <a:sym typeface="Times New Roman" panose="02020603050405020304" pitchFamily="18" charset="0"/>
              </a:defRPr>
            </a:lvl3pPr>
            <a:lvl4pPr marL="1600200" indent="-228600">
              <a:defRPr sz="3400">
                <a:solidFill>
                  <a:srgbClr val="000000"/>
                </a:solidFill>
                <a:latin typeface="Times New Roman" panose="02020603050405020304" pitchFamily="18" charset="0"/>
                <a:sym typeface="Times New Roman" panose="02020603050405020304" pitchFamily="18" charset="0"/>
              </a:defRPr>
            </a:lvl4pPr>
            <a:lvl5pPr marL="2057400" indent="-228600">
              <a:defRPr sz="3400">
                <a:solidFill>
                  <a:srgbClr val="000000"/>
                </a:solidFill>
                <a:latin typeface="Times New Roman" panose="02020603050405020304" pitchFamily="18" charset="0"/>
                <a:sym typeface="Times New Roman" panose="02020603050405020304" pitchFamily="18" charset="0"/>
              </a:defRPr>
            </a:lvl5pPr>
            <a:lvl6pPr marL="2514600" indent="-228600" eaLnBrk="0" fontAlgn="base" hangingPunct="0">
              <a:spcBef>
                <a:spcPct val="0"/>
              </a:spcBef>
              <a:spcAft>
                <a:spcPct val="0"/>
              </a:spcAft>
              <a:defRPr sz="3400">
                <a:solidFill>
                  <a:srgbClr val="000000"/>
                </a:solidFill>
                <a:latin typeface="Times New Roman" panose="02020603050405020304" pitchFamily="18" charset="0"/>
                <a:sym typeface="Times New Roman" panose="02020603050405020304" pitchFamily="18" charset="0"/>
              </a:defRPr>
            </a:lvl6pPr>
            <a:lvl7pPr marL="2971800" indent="-228600" eaLnBrk="0" fontAlgn="base" hangingPunct="0">
              <a:spcBef>
                <a:spcPct val="0"/>
              </a:spcBef>
              <a:spcAft>
                <a:spcPct val="0"/>
              </a:spcAft>
              <a:defRPr sz="3400">
                <a:solidFill>
                  <a:srgbClr val="000000"/>
                </a:solidFill>
                <a:latin typeface="Times New Roman" panose="02020603050405020304" pitchFamily="18" charset="0"/>
                <a:sym typeface="Times New Roman" panose="02020603050405020304" pitchFamily="18" charset="0"/>
              </a:defRPr>
            </a:lvl7pPr>
            <a:lvl8pPr marL="3429000" indent="-228600" eaLnBrk="0" fontAlgn="base" hangingPunct="0">
              <a:spcBef>
                <a:spcPct val="0"/>
              </a:spcBef>
              <a:spcAft>
                <a:spcPct val="0"/>
              </a:spcAft>
              <a:defRPr sz="3400">
                <a:solidFill>
                  <a:srgbClr val="000000"/>
                </a:solidFill>
                <a:latin typeface="Times New Roman" panose="02020603050405020304" pitchFamily="18" charset="0"/>
                <a:sym typeface="Times New Roman" panose="02020603050405020304" pitchFamily="18" charset="0"/>
              </a:defRPr>
            </a:lvl8pPr>
            <a:lvl9pPr marL="3886200" indent="-228600" eaLnBrk="0" fontAlgn="base" hangingPunct="0">
              <a:spcBef>
                <a:spcPct val="0"/>
              </a:spcBef>
              <a:spcAft>
                <a:spcPct val="0"/>
              </a:spcAft>
              <a:defRPr sz="3400">
                <a:solidFill>
                  <a:srgbClr val="000000"/>
                </a:solidFill>
                <a:latin typeface="Times New Roman" panose="02020603050405020304" pitchFamily="18" charset="0"/>
                <a:sym typeface="Times New Roman" panose="02020603050405020304" pitchFamily="18" charset="0"/>
              </a:defRPr>
            </a:lvl9pPr>
          </a:lstStyle>
          <a:p>
            <a:pPr marL="0" indent="0" algn="r">
              <a:spcAft>
                <a:spcPts val="375"/>
              </a:spcAft>
              <a:buClr>
                <a:srgbClr val="C00000"/>
              </a:buClr>
            </a:pPr>
            <a:r>
              <a:rPr lang="es-MX" altLang="es-MX" sz="1500" b="1" dirty="0">
                <a:solidFill>
                  <a:schemeClr val="tx1"/>
                </a:solidFill>
                <a:latin typeface="Arial Narrow" panose="020B0604020202020204" pitchFamily="34" charset="0"/>
                <a:ea typeface="Calibri" panose="020F0502020204030204" pitchFamily="34" charset="0"/>
                <a:cs typeface="Arial Narrow" panose="020B0604020202020204" pitchFamily="34" charset="0"/>
              </a:rPr>
              <a:t>CAMPAÑA APEDREAMIENTOS</a:t>
            </a:r>
          </a:p>
        </p:txBody>
      </p:sp>
      <p:sp>
        <p:nvSpPr>
          <p:cNvPr id="13" name="Line 4">
            <a:extLst>
              <a:ext uri="{FF2B5EF4-FFF2-40B4-BE49-F238E27FC236}">
                <a16:creationId xmlns:a16="http://schemas.microsoft.com/office/drawing/2014/main" id="{4AD8C8ED-4EFA-9244-8D63-A0491527643A}"/>
              </a:ext>
            </a:extLst>
          </p:cNvPr>
          <p:cNvSpPr>
            <a:spLocks noChangeShapeType="1"/>
          </p:cNvSpPr>
          <p:nvPr/>
        </p:nvSpPr>
        <p:spPr bwMode="auto">
          <a:xfrm>
            <a:off x="3734103" y="531525"/>
            <a:ext cx="480060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s-MX" sz="1350"/>
          </a:p>
        </p:txBody>
      </p:sp>
      <p:pic>
        <p:nvPicPr>
          <p:cNvPr id="14" name="Imagen 13">
            <a:extLst>
              <a:ext uri="{FF2B5EF4-FFF2-40B4-BE49-F238E27FC236}">
                <a16:creationId xmlns:a16="http://schemas.microsoft.com/office/drawing/2014/main" id="{A347B5BC-83D6-8741-8709-88669F513D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4" y="49737"/>
            <a:ext cx="654637" cy="504021"/>
          </a:xfrm>
          <a:prstGeom prst="rect">
            <a:avLst/>
          </a:prstGeom>
        </p:spPr>
      </p:pic>
      <p:sp>
        <p:nvSpPr>
          <p:cNvPr id="3" name="Marcador de número de diapositiva 2">
            <a:extLst>
              <a:ext uri="{FF2B5EF4-FFF2-40B4-BE49-F238E27FC236}">
                <a16:creationId xmlns:a16="http://schemas.microsoft.com/office/drawing/2014/main" id="{CF65F2F3-BCD2-A44B-8CFB-C4F23F6D06A0}"/>
              </a:ext>
            </a:extLst>
          </p:cNvPr>
          <p:cNvSpPr>
            <a:spLocks noGrp="1"/>
          </p:cNvSpPr>
          <p:nvPr>
            <p:ph type="sldNum" sz="quarter" idx="12"/>
          </p:nvPr>
        </p:nvSpPr>
        <p:spPr/>
        <p:txBody>
          <a:bodyPr/>
          <a:lstStyle/>
          <a:p>
            <a:fld id="{03FAA147-709F-493A-9A5E-4F6D6AACA546}" type="slidenum">
              <a:rPr lang="es-MX" smtClean="0"/>
              <a:pPr/>
              <a:t>8</a:t>
            </a:fld>
            <a:endParaRPr lang="es-MX"/>
          </a:p>
        </p:txBody>
      </p:sp>
      <p:pic>
        <p:nvPicPr>
          <p:cNvPr id="23" name="Imagen 22">
            <a:extLst>
              <a:ext uri="{FF2B5EF4-FFF2-40B4-BE49-F238E27FC236}">
                <a16:creationId xmlns:a16="http://schemas.microsoft.com/office/drawing/2014/main" id="{CF9C0A7E-183B-3446-BE70-5E4B40041C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1157" y="931091"/>
            <a:ext cx="3188951" cy="3525444"/>
          </a:xfrm>
          <a:prstGeom prst="rect">
            <a:avLst/>
          </a:prstGeom>
        </p:spPr>
      </p:pic>
      <p:sp>
        <p:nvSpPr>
          <p:cNvPr id="24" name="Título 1">
            <a:extLst>
              <a:ext uri="{FF2B5EF4-FFF2-40B4-BE49-F238E27FC236}">
                <a16:creationId xmlns:a16="http://schemas.microsoft.com/office/drawing/2014/main" id="{FC29E5C9-3FC9-E04A-9135-35D77C0BA5A5}"/>
              </a:ext>
            </a:extLst>
          </p:cNvPr>
          <p:cNvSpPr>
            <a:spLocks noGrp="1"/>
          </p:cNvSpPr>
          <p:nvPr/>
        </p:nvSpPr>
        <p:spPr>
          <a:xfrm>
            <a:off x="4236608" y="1115879"/>
            <a:ext cx="4278742" cy="33701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MX" sz="1300" b="1" dirty="0"/>
              <a:t>OBJETIVO</a:t>
            </a:r>
            <a:r>
              <a:rPr lang="es-MX" sz="1300" dirty="0"/>
              <a:t>: Disminución de apedreamientos a autobuses que circulan en carreteras y puentes de jurisdicción federal.</a:t>
            </a:r>
            <a:br>
              <a:rPr lang="es-MX" sz="1300" dirty="0"/>
            </a:br>
            <a:br>
              <a:rPr lang="es-MX" sz="1300" dirty="0"/>
            </a:br>
            <a:r>
              <a:rPr lang="es-MX" sz="1300" b="1" dirty="0"/>
              <a:t>¿A quien va dirigida?: </a:t>
            </a:r>
            <a:r>
              <a:rPr lang="es-MX" sz="1300" dirty="0"/>
              <a:t>Jóvenes entre 12 y 25 años de edad.</a:t>
            </a:r>
            <a:br>
              <a:rPr lang="es-MX" sz="1300" dirty="0"/>
            </a:br>
            <a:br>
              <a:rPr lang="es-MX" sz="1300" dirty="0"/>
            </a:br>
            <a:r>
              <a:rPr lang="es-MX" sz="1300" b="1" dirty="0"/>
              <a:t>ESTRATEGIA:</a:t>
            </a:r>
            <a:r>
              <a:rPr lang="es-MX" sz="1300" dirty="0"/>
              <a:t> A través de medios gráficos se ejemplifica las consecuencias de los apedreamientos, los cuales concluyen en su mayoría en lesiones y decesos de usuarios y conductores de autotransporte federal, además de las consecuencias legales para los que realizan los apedreamientos.</a:t>
            </a:r>
            <a:br>
              <a:rPr lang="es-MX" sz="1300" dirty="0"/>
            </a:br>
            <a:br>
              <a:rPr lang="es-MX" sz="1300" dirty="0"/>
            </a:br>
            <a:r>
              <a:rPr lang="es-MX" sz="1300" b="1" dirty="0"/>
              <a:t>DIFUSIÓN</a:t>
            </a:r>
            <a:r>
              <a:rPr lang="es-MX" sz="1300" dirty="0"/>
              <a:t>: Se llevará a cabo en los puntos de mayor incidencia con apoyo de elementos de Proximidad Social de Policía Federal en comunidades y escuelas de nivel básico, con el fin de concientizar a la población sobre las consecuencias que conlleva arrojar piedras a autobuses en movimiento, además de redes sociales.</a:t>
            </a:r>
          </a:p>
        </p:txBody>
      </p:sp>
      <p:sp>
        <p:nvSpPr>
          <p:cNvPr id="8" name="CuadroTexto 7">
            <a:extLst>
              <a:ext uri="{FF2B5EF4-FFF2-40B4-BE49-F238E27FC236}">
                <a16:creationId xmlns:a16="http://schemas.microsoft.com/office/drawing/2014/main" id="{3CC7B94F-7746-B443-95B2-78CD9EEF4439}"/>
              </a:ext>
            </a:extLst>
          </p:cNvPr>
          <p:cNvSpPr txBox="1"/>
          <p:nvPr/>
        </p:nvSpPr>
        <p:spPr>
          <a:xfrm>
            <a:off x="1395484" y="570753"/>
            <a:ext cx="6425157" cy="369332"/>
          </a:xfrm>
          <a:prstGeom prst="rect">
            <a:avLst/>
          </a:prstGeom>
          <a:noFill/>
        </p:spPr>
        <p:txBody>
          <a:bodyPr wrap="none" rtlCol="0">
            <a:spAutoFit/>
          </a:bodyPr>
          <a:lstStyle/>
          <a:p>
            <a:r>
              <a:rPr lang="es-MX" b="1" u="sng" dirty="0">
                <a:latin typeface="Arial Narrow" panose="020B0604020202020204" pitchFamily="34" charset="0"/>
                <a:cs typeface="Arial Narrow" panose="020B0604020202020204" pitchFamily="34" charset="0"/>
              </a:rPr>
              <a:t>Educación vial y consientizacion de riesgos, promoción de vigilancia</a:t>
            </a:r>
          </a:p>
        </p:txBody>
      </p:sp>
    </p:spTree>
    <p:extLst>
      <p:ext uri="{BB962C8B-B14F-4D97-AF65-F5344CB8AC3E}">
        <p14:creationId xmlns:p14="http://schemas.microsoft.com/office/powerpoint/2010/main" val="1986805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2653788" y="203299"/>
            <a:ext cx="595125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3400">
                <a:solidFill>
                  <a:srgbClr val="000000"/>
                </a:solidFill>
                <a:latin typeface="Times New Roman" panose="02020603050405020304" pitchFamily="18" charset="0"/>
                <a:sym typeface="Times New Roman" panose="02020603050405020304" pitchFamily="18" charset="0"/>
              </a:defRPr>
            </a:lvl1pPr>
            <a:lvl2pPr marL="742950" indent="-285750">
              <a:defRPr sz="3400">
                <a:solidFill>
                  <a:srgbClr val="000000"/>
                </a:solidFill>
                <a:latin typeface="Times New Roman" panose="02020603050405020304" pitchFamily="18" charset="0"/>
                <a:sym typeface="Times New Roman" panose="02020603050405020304" pitchFamily="18" charset="0"/>
              </a:defRPr>
            </a:lvl2pPr>
            <a:lvl3pPr marL="1143000" indent="-228600">
              <a:defRPr sz="3400">
                <a:solidFill>
                  <a:srgbClr val="000000"/>
                </a:solidFill>
                <a:latin typeface="Times New Roman" panose="02020603050405020304" pitchFamily="18" charset="0"/>
                <a:sym typeface="Times New Roman" panose="02020603050405020304" pitchFamily="18" charset="0"/>
              </a:defRPr>
            </a:lvl3pPr>
            <a:lvl4pPr marL="1600200" indent="-228600">
              <a:defRPr sz="3400">
                <a:solidFill>
                  <a:srgbClr val="000000"/>
                </a:solidFill>
                <a:latin typeface="Times New Roman" panose="02020603050405020304" pitchFamily="18" charset="0"/>
                <a:sym typeface="Times New Roman" panose="02020603050405020304" pitchFamily="18" charset="0"/>
              </a:defRPr>
            </a:lvl4pPr>
            <a:lvl5pPr marL="2057400" indent="-228600">
              <a:defRPr sz="3400">
                <a:solidFill>
                  <a:srgbClr val="000000"/>
                </a:solidFill>
                <a:latin typeface="Times New Roman" panose="02020603050405020304" pitchFamily="18" charset="0"/>
                <a:sym typeface="Times New Roman" panose="02020603050405020304" pitchFamily="18" charset="0"/>
              </a:defRPr>
            </a:lvl5pPr>
            <a:lvl6pPr marL="2514600" indent="-228600" eaLnBrk="0" fontAlgn="base" hangingPunct="0">
              <a:spcBef>
                <a:spcPct val="0"/>
              </a:spcBef>
              <a:spcAft>
                <a:spcPct val="0"/>
              </a:spcAft>
              <a:defRPr sz="3400">
                <a:solidFill>
                  <a:srgbClr val="000000"/>
                </a:solidFill>
                <a:latin typeface="Times New Roman" panose="02020603050405020304" pitchFamily="18" charset="0"/>
                <a:sym typeface="Times New Roman" panose="02020603050405020304" pitchFamily="18" charset="0"/>
              </a:defRPr>
            </a:lvl6pPr>
            <a:lvl7pPr marL="2971800" indent="-228600" eaLnBrk="0" fontAlgn="base" hangingPunct="0">
              <a:spcBef>
                <a:spcPct val="0"/>
              </a:spcBef>
              <a:spcAft>
                <a:spcPct val="0"/>
              </a:spcAft>
              <a:defRPr sz="3400">
                <a:solidFill>
                  <a:srgbClr val="000000"/>
                </a:solidFill>
                <a:latin typeface="Times New Roman" panose="02020603050405020304" pitchFamily="18" charset="0"/>
                <a:sym typeface="Times New Roman" panose="02020603050405020304" pitchFamily="18" charset="0"/>
              </a:defRPr>
            </a:lvl7pPr>
            <a:lvl8pPr marL="3429000" indent="-228600" eaLnBrk="0" fontAlgn="base" hangingPunct="0">
              <a:spcBef>
                <a:spcPct val="0"/>
              </a:spcBef>
              <a:spcAft>
                <a:spcPct val="0"/>
              </a:spcAft>
              <a:defRPr sz="3400">
                <a:solidFill>
                  <a:srgbClr val="000000"/>
                </a:solidFill>
                <a:latin typeface="Times New Roman" panose="02020603050405020304" pitchFamily="18" charset="0"/>
                <a:sym typeface="Times New Roman" panose="02020603050405020304" pitchFamily="18" charset="0"/>
              </a:defRPr>
            </a:lvl8pPr>
            <a:lvl9pPr marL="3886200" indent="-228600" eaLnBrk="0" fontAlgn="base" hangingPunct="0">
              <a:spcBef>
                <a:spcPct val="0"/>
              </a:spcBef>
              <a:spcAft>
                <a:spcPct val="0"/>
              </a:spcAft>
              <a:defRPr sz="3400">
                <a:solidFill>
                  <a:srgbClr val="000000"/>
                </a:solidFill>
                <a:latin typeface="Times New Roman" panose="02020603050405020304" pitchFamily="18" charset="0"/>
                <a:sym typeface="Times New Roman" panose="02020603050405020304" pitchFamily="18" charset="0"/>
              </a:defRPr>
            </a:lvl9pPr>
          </a:lstStyle>
          <a:p>
            <a:pPr marL="0" indent="0" algn="r">
              <a:spcAft>
                <a:spcPts val="375"/>
              </a:spcAft>
              <a:buClr>
                <a:srgbClr val="C00000"/>
              </a:buClr>
            </a:pPr>
            <a:r>
              <a:rPr lang="es-MX" altLang="es-MX" sz="1500" b="1" dirty="0">
                <a:solidFill>
                  <a:schemeClr val="tx1"/>
                </a:solidFill>
                <a:latin typeface="Arial Narrow" panose="020B0604020202020204" pitchFamily="34" charset="0"/>
                <a:ea typeface="Calibri" panose="020F0502020204030204" pitchFamily="34" charset="0"/>
                <a:cs typeface="Arial Narrow" panose="020B0604020202020204" pitchFamily="34" charset="0"/>
              </a:rPr>
              <a:t>AUTOPISTAS DE PEAJE</a:t>
            </a:r>
          </a:p>
        </p:txBody>
      </p:sp>
      <p:sp>
        <p:nvSpPr>
          <p:cNvPr id="13" name="Line 4">
            <a:extLst>
              <a:ext uri="{FF2B5EF4-FFF2-40B4-BE49-F238E27FC236}">
                <a16:creationId xmlns:a16="http://schemas.microsoft.com/office/drawing/2014/main" id="{4AD8C8ED-4EFA-9244-8D63-A0491527643A}"/>
              </a:ext>
            </a:extLst>
          </p:cNvPr>
          <p:cNvSpPr>
            <a:spLocks noChangeShapeType="1"/>
          </p:cNvSpPr>
          <p:nvPr/>
        </p:nvSpPr>
        <p:spPr bwMode="auto">
          <a:xfrm>
            <a:off x="3734103" y="531525"/>
            <a:ext cx="480060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s-MX" sz="1350"/>
          </a:p>
        </p:txBody>
      </p:sp>
      <p:pic>
        <p:nvPicPr>
          <p:cNvPr id="14" name="Imagen 13">
            <a:extLst>
              <a:ext uri="{FF2B5EF4-FFF2-40B4-BE49-F238E27FC236}">
                <a16:creationId xmlns:a16="http://schemas.microsoft.com/office/drawing/2014/main" id="{A347B5BC-83D6-8741-8709-88669F513D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4" y="49737"/>
            <a:ext cx="654637" cy="504021"/>
          </a:xfrm>
          <a:prstGeom prst="rect">
            <a:avLst/>
          </a:prstGeom>
        </p:spPr>
      </p:pic>
      <p:sp>
        <p:nvSpPr>
          <p:cNvPr id="3" name="Marcador de número de diapositiva 2">
            <a:extLst>
              <a:ext uri="{FF2B5EF4-FFF2-40B4-BE49-F238E27FC236}">
                <a16:creationId xmlns:a16="http://schemas.microsoft.com/office/drawing/2014/main" id="{CF65F2F3-BCD2-A44B-8CFB-C4F23F6D06A0}"/>
              </a:ext>
            </a:extLst>
          </p:cNvPr>
          <p:cNvSpPr>
            <a:spLocks noGrp="1"/>
          </p:cNvSpPr>
          <p:nvPr>
            <p:ph type="sldNum" sz="quarter" idx="12"/>
          </p:nvPr>
        </p:nvSpPr>
        <p:spPr/>
        <p:txBody>
          <a:bodyPr/>
          <a:lstStyle/>
          <a:p>
            <a:fld id="{03FAA147-709F-493A-9A5E-4F6D6AACA546}" type="slidenum">
              <a:rPr lang="es-MX" smtClean="0"/>
              <a:pPr/>
              <a:t>9</a:t>
            </a:fld>
            <a:endParaRPr lang="es-MX"/>
          </a:p>
        </p:txBody>
      </p:sp>
      <p:sp>
        <p:nvSpPr>
          <p:cNvPr id="8" name="CuadroTexto 7">
            <a:extLst>
              <a:ext uri="{FF2B5EF4-FFF2-40B4-BE49-F238E27FC236}">
                <a16:creationId xmlns:a16="http://schemas.microsoft.com/office/drawing/2014/main" id="{EE164968-C376-0F46-927E-FC1AAB8C2D1A}"/>
              </a:ext>
            </a:extLst>
          </p:cNvPr>
          <p:cNvSpPr txBox="1"/>
          <p:nvPr/>
        </p:nvSpPr>
        <p:spPr>
          <a:xfrm>
            <a:off x="1252684" y="1047844"/>
            <a:ext cx="6307118" cy="3363934"/>
          </a:xfrm>
          <a:prstGeom prst="rect">
            <a:avLst/>
          </a:prstGeom>
          <a:noFill/>
        </p:spPr>
        <p:txBody>
          <a:bodyPr wrap="square" rtlCol="0">
            <a:spAutoFit/>
          </a:bodyPr>
          <a:lstStyle/>
          <a:p>
            <a:pPr marL="285750" lvl="0" indent="-285750">
              <a:lnSpc>
                <a:spcPct val="150000"/>
              </a:lnSpc>
              <a:buFont typeface="Arial" panose="020B0604020202020204" pitchFamily="34" charset="0"/>
              <a:buChar char="•"/>
            </a:pPr>
            <a:r>
              <a:rPr lang="es-MX" dirty="0">
                <a:latin typeface="Arial Narrow" panose="020B0604020202020204" pitchFamily="34" charset="0"/>
                <a:cs typeface="Arial Narrow" panose="020B0604020202020204" pitchFamily="34" charset="0"/>
              </a:rPr>
              <a:t>Interoperabilidad.</a:t>
            </a:r>
          </a:p>
          <a:p>
            <a:pPr marL="742950" lvl="1" indent="-285750">
              <a:lnSpc>
                <a:spcPct val="150000"/>
              </a:lnSpc>
              <a:buFont typeface="Arial" panose="020B0604020202020204" pitchFamily="34" charset="0"/>
              <a:buChar char="•"/>
            </a:pPr>
            <a:r>
              <a:rPr lang="es-MX" dirty="0">
                <a:latin typeface="Arial Narrow" panose="020B0604020202020204" pitchFamily="34" charset="0"/>
                <a:cs typeface="Arial Narrow" panose="020B0604020202020204" pitchFamily="34" charset="0"/>
              </a:rPr>
              <a:t>Reactivar y formar parte del comité de interoperabilidad.</a:t>
            </a:r>
          </a:p>
          <a:p>
            <a:pPr marL="742950" lvl="1" indent="-285750">
              <a:lnSpc>
                <a:spcPct val="150000"/>
              </a:lnSpc>
              <a:buFont typeface="Arial" panose="020B0604020202020204" pitchFamily="34" charset="0"/>
              <a:buChar char="•"/>
            </a:pPr>
            <a:r>
              <a:rPr lang="es-MX" dirty="0">
                <a:latin typeface="Arial Narrow" panose="020B0604020202020204" pitchFamily="34" charset="0"/>
                <a:cs typeface="Arial Narrow" panose="020B0604020202020204" pitchFamily="34" charset="0"/>
              </a:rPr>
              <a:t>Cámara de Compensación.	</a:t>
            </a:r>
          </a:p>
          <a:p>
            <a:pPr marL="285750" lvl="0" indent="-285750">
              <a:lnSpc>
                <a:spcPct val="150000"/>
              </a:lnSpc>
              <a:buFont typeface="Arial" panose="020B0604020202020204" pitchFamily="34" charset="0"/>
              <a:buChar char="•"/>
            </a:pPr>
            <a:r>
              <a:rPr lang="es-MX" dirty="0">
                <a:latin typeface="Arial Narrow" panose="020B0604020202020204" pitchFamily="34" charset="0"/>
                <a:cs typeface="Arial Narrow" panose="020B0604020202020204" pitchFamily="34" charset="0"/>
              </a:rPr>
              <a:t>Lentitud e ineficacia de las plazas de cobro.</a:t>
            </a:r>
          </a:p>
          <a:p>
            <a:pPr marL="742950" lvl="1" indent="-285750">
              <a:lnSpc>
                <a:spcPct val="150000"/>
              </a:lnSpc>
              <a:buFont typeface="Arial" panose="020B0604020202020204" pitchFamily="34" charset="0"/>
              <a:buChar char="•"/>
            </a:pPr>
            <a:r>
              <a:rPr lang="es-MX" dirty="0">
                <a:latin typeface="Arial Narrow" panose="020B0604020202020204" pitchFamily="34" charset="0"/>
                <a:cs typeface="Arial Narrow" panose="020B0604020202020204" pitchFamily="34" charset="0"/>
              </a:rPr>
              <a:t>Falta de estandarización </a:t>
            </a:r>
          </a:p>
          <a:p>
            <a:pPr marL="1200150" lvl="2" indent="-285750">
              <a:lnSpc>
                <a:spcPct val="150000"/>
              </a:lnSpc>
              <a:buFont typeface="Arial" panose="020B0604020202020204" pitchFamily="34" charset="0"/>
              <a:buChar char="•"/>
            </a:pPr>
            <a:r>
              <a:rPr lang="es-MX" dirty="0">
                <a:latin typeface="Arial Narrow" panose="020B0604020202020204" pitchFamily="34" charset="0"/>
                <a:cs typeface="Arial Narrow" panose="020B0604020202020204" pitchFamily="34" charset="0"/>
              </a:rPr>
              <a:t>Señalamiento oportuno del carril.</a:t>
            </a:r>
          </a:p>
          <a:p>
            <a:pPr marL="1200150" lvl="2" indent="-285750">
              <a:lnSpc>
                <a:spcPct val="150000"/>
              </a:lnSpc>
              <a:buFont typeface="Arial" panose="020B0604020202020204" pitchFamily="34" charset="0"/>
              <a:buChar char="•"/>
            </a:pPr>
            <a:r>
              <a:rPr lang="es-MX" dirty="0">
                <a:latin typeface="Arial Narrow" panose="020B0604020202020204" pitchFamily="34" charset="0"/>
                <a:cs typeface="Arial Narrow" panose="020B0604020202020204" pitchFamily="34" charset="0"/>
              </a:rPr>
              <a:t>Antenas multiprotocolo.</a:t>
            </a:r>
          </a:p>
          <a:p>
            <a:pPr marL="1200150" lvl="2" indent="-285750">
              <a:lnSpc>
                <a:spcPct val="150000"/>
              </a:lnSpc>
              <a:buFont typeface="Arial" panose="020B0604020202020204" pitchFamily="34" charset="0"/>
              <a:buChar char="•"/>
            </a:pPr>
            <a:r>
              <a:rPr lang="es-MX" dirty="0">
                <a:latin typeface="Arial Narrow" panose="020B0604020202020204" pitchFamily="34" charset="0"/>
                <a:cs typeface="Arial Narrow" panose="020B0604020202020204" pitchFamily="34" charset="0"/>
              </a:rPr>
              <a:t>Lectura de Equipo de piso vs. Antena.</a:t>
            </a:r>
          </a:p>
        </p:txBody>
      </p:sp>
      <p:sp>
        <p:nvSpPr>
          <p:cNvPr id="9" name="CuadroTexto 8">
            <a:extLst>
              <a:ext uri="{FF2B5EF4-FFF2-40B4-BE49-F238E27FC236}">
                <a16:creationId xmlns:a16="http://schemas.microsoft.com/office/drawing/2014/main" id="{1A7FB051-B8E7-2C4D-AD45-95299D1404D1}"/>
              </a:ext>
            </a:extLst>
          </p:cNvPr>
          <p:cNvSpPr txBox="1"/>
          <p:nvPr/>
        </p:nvSpPr>
        <p:spPr>
          <a:xfrm>
            <a:off x="1984417" y="570753"/>
            <a:ext cx="4802918" cy="369332"/>
          </a:xfrm>
          <a:prstGeom prst="rect">
            <a:avLst/>
          </a:prstGeom>
          <a:noFill/>
        </p:spPr>
        <p:txBody>
          <a:bodyPr wrap="none" rtlCol="0">
            <a:spAutoFit/>
          </a:bodyPr>
          <a:lstStyle/>
          <a:p>
            <a:r>
              <a:rPr lang="es-MX" b="1" u="sng" dirty="0">
                <a:latin typeface="Arial Narrow" panose="020B0604020202020204" pitchFamily="34" charset="0"/>
                <a:cs typeface="Arial Narrow" panose="020B0604020202020204" pitchFamily="34" charset="0"/>
              </a:rPr>
              <a:t>Mantenimiento y desarrollo en las casetas de peaje</a:t>
            </a:r>
          </a:p>
        </p:txBody>
      </p:sp>
    </p:spTree>
    <p:extLst>
      <p:ext uri="{BB962C8B-B14F-4D97-AF65-F5344CB8AC3E}">
        <p14:creationId xmlns:p14="http://schemas.microsoft.com/office/powerpoint/2010/main" val="3700052687"/>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18686</TotalTime>
  <Words>1001</Words>
  <Application>Microsoft Macintosh PowerPoint</Application>
  <PresentationFormat>Presentación en pantalla (16:9)</PresentationFormat>
  <Paragraphs>197</Paragraphs>
  <Slides>10</Slides>
  <Notes>10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10</vt:i4>
      </vt:variant>
    </vt:vector>
  </HeadingPairs>
  <TitlesOfParts>
    <vt:vector size="17" baseType="lpstr">
      <vt:lpstr>Arial</vt:lpstr>
      <vt:lpstr>Arial Narrow</vt:lpstr>
      <vt:lpstr>Calibri</vt:lpstr>
      <vt:lpstr>Calibri Light</vt:lpstr>
      <vt:lpstr>Candara</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Felice</dc:creator>
  <cp:lastModifiedBy>Usuario de Microsoft Office</cp:lastModifiedBy>
  <cp:revision>1136</cp:revision>
  <cp:lastPrinted>2019-05-29T13:37:00Z</cp:lastPrinted>
  <dcterms:created xsi:type="dcterms:W3CDTF">2015-02-06T16:40:56Z</dcterms:created>
  <dcterms:modified xsi:type="dcterms:W3CDTF">2019-05-29T13:37:29Z</dcterms:modified>
</cp:coreProperties>
</file>